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26"/>
  </p:notesMasterIdLst>
  <p:sldIdLst>
    <p:sldId id="256" r:id="rId2"/>
    <p:sldId id="289" r:id="rId3"/>
    <p:sldId id="263" r:id="rId4"/>
    <p:sldId id="264" r:id="rId5"/>
    <p:sldId id="287" r:id="rId6"/>
    <p:sldId id="265" r:id="rId7"/>
    <p:sldId id="290" r:id="rId8"/>
    <p:sldId id="268" r:id="rId9"/>
    <p:sldId id="269" r:id="rId10"/>
    <p:sldId id="292" r:id="rId11"/>
    <p:sldId id="294" r:id="rId12"/>
    <p:sldId id="285" r:id="rId13"/>
    <p:sldId id="272" r:id="rId14"/>
    <p:sldId id="286" r:id="rId15"/>
    <p:sldId id="274" r:id="rId16"/>
    <p:sldId id="275" r:id="rId17"/>
    <p:sldId id="276" r:id="rId18"/>
    <p:sldId id="277" r:id="rId19"/>
    <p:sldId id="296" r:id="rId20"/>
    <p:sldId id="279" r:id="rId21"/>
    <p:sldId id="288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292"/>
    <a:srgbClr val="2275D0"/>
    <a:srgbClr val="4472C4"/>
    <a:srgbClr val="5096E2"/>
    <a:srgbClr val="E9EBF4"/>
    <a:srgbClr val="EBEBF4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291" autoAdjust="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72567643057475E-2"/>
          <c:y val="0.1786092045394522"/>
          <c:w val="0.24698924878850073"/>
          <c:h val="0.486768807396319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4472C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6F-4AB1-B315-EF5D5F27AF3F}"/>
              </c:ext>
            </c:extLst>
          </c:dPt>
          <c:dPt>
            <c:idx val="1"/>
            <c:bubble3D val="0"/>
            <c:spPr>
              <a:solidFill>
                <a:srgbClr val="1852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06F-4AB1-B315-EF5D5F27AF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0E-4122-9783-47C4E4E1C7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0E-4122-9783-47C4E4E1C766}"/>
              </c:ext>
            </c:extLst>
          </c:dPt>
          <c:cat>
            <c:strRef>
              <c:f>Лист1!$A$2:$A$5</c:f>
              <c:strCache>
                <c:ptCount val="3"/>
                <c:pt idx="0">
                  <c:v>моложе трудоспособного возраста    </c:v>
                </c:pt>
                <c:pt idx="1">
                  <c:v>трудоспособного возраста</c:v>
                </c:pt>
                <c:pt idx="2">
                  <c:v>старше трудоспособного возраста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2068</c:v>
                </c:pt>
                <c:pt idx="1">
                  <c:v>8054</c:v>
                </c:pt>
                <c:pt idx="2">
                  <c:v>4550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6F-4AB1-B315-EF5D5F27AF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90E-4122-9783-47C4E4E1C7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90E-4122-9783-47C4E4E1C7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90E-4122-9783-47C4E4E1C7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90E-4122-9783-47C4E4E1C766}"/>
              </c:ext>
            </c:extLst>
          </c:dPt>
          <c:cat>
            <c:strRef>
              <c:f>Лист1!$A$2:$A$5</c:f>
              <c:strCache>
                <c:ptCount val="3"/>
                <c:pt idx="0">
                  <c:v>моложе трудоспособного возраста    </c:v>
                </c:pt>
                <c:pt idx="1">
                  <c:v>трудоспособного возраста</c:v>
                </c:pt>
                <c:pt idx="2">
                  <c:v>старше трудоспособного возраста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6F-4AB1-B315-EF5D5F27A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5502461460815843"/>
          <c:y val="0.30540924380385431"/>
          <c:w val="0.5392944907255155"/>
          <c:h val="0.24161668073561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ADB0C-A920-4AA8-8A69-579B595022ED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B49C1-B1A5-4454-B4A6-BB18F812A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2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B49C1-B1A5-4454-B4A6-BB18F812A1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1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B49C1-B1A5-4454-B4A6-BB18F812A1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7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DBC60-4582-489E-AD8C-6E1B2D9290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14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DBC60-4582-489E-AD8C-6E1B2D9290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85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B49C1-B1A5-4454-B4A6-BB18F812A1D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6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DBC60-4582-489E-AD8C-6E1B2D9290C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9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2838BE-E579-8A2B-E66C-CCA2E90AF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B1E4FD4-CD70-CD3E-8092-8F6FBDFD6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14EC55-44FE-EBC5-DBFD-66480BC3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B5F-4EA0-4211-A472-0BCDA44840F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877AC6-4324-E5C7-2284-AD898B97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77A411-6455-02BC-2831-980695C3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B8EF-2A56-474C-B88F-A6014C3D6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28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6A7453-161D-9E13-36E5-EB012EBA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7AB518-3E66-7ED0-F3F4-3CBE6F1A9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AF3CD0-56C2-47B8-0E8F-80F4A623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B5F-4EA0-4211-A472-0BCDA44840F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9D3392-2944-6CB8-8D52-6FCE3CAC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78436F-CC99-D21C-5764-7B41E7EF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B8EF-2A56-474C-B88F-A6014C3D6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7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4298E41-3880-B2AC-5E22-E5799B129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ABEC991-82A6-1196-590C-8803AF93E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6E4168-6EDE-6ED4-E4AF-60F127E4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B5F-4EA0-4211-A472-0BCDA44840F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4B5B43-7774-3BF2-74FE-7B01BBA6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1169C7-D625-1D97-74C3-642472039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B8EF-2A56-474C-B88F-A6014C3D6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6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B6084D-F332-AC46-686F-C360AC51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FCF2C1-598C-1262-B06C-32B3BD556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1B6062-CC42-14D2-A122-3B04481C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B5F-4EA0-4211-A472-0BCDA44840F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9ECF80-4200-1CD3-C92F-66FD3F2A8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94EC315-10A4-0FAB-079E-B8C0DA10D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B8EF-2A56-474C-B88F-A6014C3D6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60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8119E5-1611-1910-EF8F-6264DEE2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2F45E0-2986-E8E8-87CA-8460CD076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D7CBD9-66A2-CC68-5B7D-6D2F86FA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B5F-4EA0-4211-A472-0BCDA44840F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40CCC4-5732-70DF-1E9A-253F34F6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173FC8-9FE6-53AE-FE00-0FCE8E5E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B8EF-2A56-474C-B88F-A6014C3D6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5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783CE3-A623-BDCC-1942-82988D1D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80B043-C8A6-E206-A8E0-F117C1FD3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73FA16C-7F5E-66C1-E322-327A707DB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2218D5C-DD74-4512-670E-919CB7DE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B5F-4EA0-4211-A472-0BCDA44840F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64FCA26-902C-9341-7965-982B1C31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0C88403-6490-5BB3-4850-4B250675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B8EF-2A56-474C-B88F-A6014C3D6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4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D711DA-ECF4-3FE1-0284-38970F92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560200-28B2-01F9-54AC-FD4A461E1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0A0ADE4-F0D5-20E9-87BE-442C509BD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874ACC8-575A-02A1-8B3F-E7EF62351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8C6745D-B14E-B6B7-AF24-D3ED67FFE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27F8705-878D-AB8F-A91E-7CE38719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B5F-4EA0-4211-A472-0BCDA44840F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7C71595-8560-7B4E-8C36-7B8D5B38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DA0EC6F-0F29-6E58-793F-EC21F92A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B8EF-2A56-474C-B88F-A6014C3D6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9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D469D2-36EC-5EDD-91D0-5A16D143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CFAA56F-DD76-F396-6111-E6AC02B9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B5F-4EA0-4211-A472-0BCDA44840F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AC6868E-2F7D-444B-676E-FEB01945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1839790-7F20-0013-4877-74916836D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B8EF-2A56-474C-B88F-A6014C3D6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4B79AC6-9BF6-68AE-26AF-C14EEE02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B5F-4EA0-4211-A472-0BCDA44840F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AE09EA4-2C45-4630-3481-2CD14D04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7AEC4A3-7F1D-9C29-75A6-8D0B453A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B8EF-2A56-474C-B88F-A6014C3D6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1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DDAEAF-5730-BDD4-5722-2B8786EF0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1EE778-BC70-E009-75FB-0DE4E2A0F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31CA2B-3E81-3431-1320-4ED46A531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B68DA84-82EC-3487-A3FD-FF973A2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B5F-4EA0-4211-A472-0BCDA44840F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7087B1A-CED4-B8B2-1623-CF7FB8E1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5FBF0F-4C38-2AB4-9039-428E8A45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B8EF-2A56-474C-B88F-A6014C3D6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2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9FF333-0DE7-2C85-078F-8DB0AB7D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41BC270-4192-3AA4-E457-2ACF8BCB6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61623DD-BAC4-1357-79AC-AF14164D4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1A374A2-C734-85F1-274E-16C6C7C7F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8B5F-4EA0-4211-A472-0BCDA44840F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F2C4A12-E255-0E2E-57FB-861AA8B5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4B0CC76-8A89-4F12-4D6A-B44144D3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B8EF-2A56-474C-B88F-A6014C3D6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7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74A67B-EB9D-289A-173C-733028CC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E2C845-D29D-0B54-0D87-D07CC7CED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6BE2CE-75EE-292A-2EFE-5EF86AA2C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F8B5F-4EA0-4211-A472-0BCDA44840F1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98A5DE-C35B-B96A-098D-0D525C4E5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05A4F4-D1A2-0102-CF14-6ADA8556A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B8EF-2A56-474C-B88F-A6014C3D6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1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5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50.png"/><Relationship Id="rId2" Type="http://schemas.openxmlformats.org/officeDocument/2006/relationships/image" Target="../media/image3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19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56.png"/><Relationship Id="rId3" Type="http://schemas.openxmlformats.org/officeDocument/2006/relationships/image" Target="../media/image4.png"/><Relationship Id="rId21" Type="http://schemas.openxmlformats.org/officeDocument/2006/relationships/image" Target="../media/image59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55.png"/><Relationship Id="rId2" Type="http://schemas.openxmlformats.org/officeDocument/2006/relationships/image" Target="../media/image3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19" Type="http://schemas.openxmlformats.org/officeDocument/2006/relationships/image" Target="../media/image5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62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62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6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65.png"/><Relationship Id="rId2" Type="http://schemas.openxmlformats.org/officeDocument/2006/relationships/image" Target="../media/image3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.png"/><Relationship Id="rId2" Type="http://schemas.openxmlformats.org/officeDocument/2006/relationships/image" Target="../media/image3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6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4.png"/><Relationship Id="rId21" Type="http://schemas.openxmlformats.org/officeDocument/2006/relationships/image" Target="../media/image7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image" Target="../media/image3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78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11.png"/><Relationship Id="rId19" Type="http://schemas.openxmlformats.org/officeDocument/2006/relationships/image" Target="../media/image7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85.png"/><Relationship Id="rId3" Type="http://schemas.openxmlformats.org/officeDocument/2006/relationships/image" Target="../media/image4.png"/><Relationship Id="rId21" Type="http://schemas.openxmlformats.org/officeDocument/2006/relationships/image" Target="../media/image88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84.png"/><Relationship Id="rId2" Type="http://schemas.openxmlformats.org/officeDocument/2006/relationships/image" Target="../media/image3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19" Type="http://schemas.openxmlformats.org/officeDocument/2006/relationships/image" Target="../media/image8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9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90.png"/><Relationship Id="rId2" Type="http://schemas.openxmlformats.org/officeDocument/2006/relationships/image" Target="../media/image3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9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93.png"/><Relationship Id="rId2" Type="http://schemas.openxmlformats.org/officeDocument/2006/relationships/image" Target="../media/image3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.png"/><Relationship Id="rId2" Type="http://schemas.openxmlformats.org/officeDocument/2006/relationships/image" Target="../media/image3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3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22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1.png"/><Relationship Id="rId10" Type="http://schemas.openxmlformats.org/officeDocument/2006/relationships/image" Target="../media/image11.png"/><Relationship Id="rId19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chart" Target="../charts/chart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19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2.png"/><Relationship Id="rId2" Type="http://schemas.openxmlformats.org/officeDocument/2006/relationships/image" Target="../media/image3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6.png"/><Relationship Id="rId3" Type="http://schemas.openxmlformats.org/officeDocument/2006/relationships/image" Target="../media/image4.png"/><Relationship Id="rId21" Type="http://schemas.openxmlformats.org/officeDocument/2006/relationships/image" Target="../media/image39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5.png"/><Relationship Id="rId2" Type="http://schemas.openxmlformats.org/officeDocument/2006/relationships/image" Target="../media/image3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19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42.jpeg"/><Relationship Id="rId3" Type="http://schemas.openxmlformats.org/officeDocument/2006/relationships/image" Target="../media/image3.png"/><Relationship Id="rId21" Type="http://schemas.openxmlformats.org/officeDocument/2006/relationships/image" Target="../media/image4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47.jpeg"/><Relationship Id="rId10" Type="http://schemas.openxmlformats.org/officeDocument/2006/relationships/image" Target="../media/image10.png"/><Relationship Id="rId19" Type="http://schemas.openxmlformats.org/officeDocument/2006/relationships/image" Target="../media/image4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.png"/><Relationship Id="rId2" Type="http://schemas.openxmlformats.org/officeDocument/2006/relationships/image" Target="../media/image3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="" xmlns:a16="http://schemas.microsoft.com/office/drawing/2014/main" id="{3DBCB349-C49B-62FD-02D8-09783FB55307}"/>
              </a:ext>
            </a:extLst>
          </p:cNvPr>
          <p:cNvGrpSpPr/>
          <p:nvPr/>
        </p:nvGrpSpPr>
        <p:grpSpPr>
          <a:xfrm>
            <a:off x="7278099" y="496442"/>
            <a:ext cx="4914265" cy="5990590"/>
            <a:chOff x="7278099" y="496442"/>
            <a:chExt cx="4914265" cy="5990590"/>
          </a:xfrm>
        </p:grpSpPr>
        <p:pic>
          <p:nvPicPr>
            <p:cNvPr id="6" name="object 3">
              <a:extLst>
                <a:ext uri="{FF2B5EF4-FFF2-40B4-BE49-F238E27FC236}">
                  <a16:creationId xmlns="" xmlns:a16="http://schemas.microsoft.com/office/drawing/2014/main" id="{97DBD6AD-6F46-70F7-13A0-B465482D4C5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="" xmlns:a16="http://schemas.microsoft.com/office/drawing/2014/main" id="{C26F98D5-DA75-87BC-AE48-07F41BC56F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37" name="object 35">
            <a:extLst>
              <a:ext uri="{FF2B5EF4-FFF2-40B4-BE49-F238E27FC236}">
                <a16:creationId xmlns="" xmlns:a16="http://schemas.microsoft.com/office/drawing/2014/main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800010" y="2323107"/>
            <a:ext cx="7675327" cy="1611339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l">
              <a:lnSpc>
                <a:spcPct val="100000"/>
              </a:lnSpc>
              <a:spcBef>
                <a:spcPts val="1045"/>
              </a:spcBef>
            </a:pPr>
            <a:r>
              <a:rPr lang="ru-RU" sz="3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СТРАТЕГИЯ МУНИЦИПАЛЬНОГО ОБРАЗОВАНИЯ</a:t>
            </a:r>
            <a:br>
              <a:rPr lang="ru-RU" sz="3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</a:t>
            </a:r>
          </a:p>
        </p:txBody>
      </p:sp>
      <p:grpSp>
        <p:nvGrpSpPr>
          <p:cNvPr id="44" name="object 6">
            <a:extLst>
              <a:ext uri="{FF2B5EF4-FFF2-40B4-BE49-F238E27FC236}">
                <a16:creationId xmlns="" xmlns:a16="http://schemas.microsoft.com/office/drawing/2014/main" id="{B36DE6F5-F4C7-DBAF-3AF7-F37BE77EBE7B}"/>
              </a:ext>
            </a:extLst>
          </p:cNvPr>
          <p:cNvGrpSpPr/>
          <p:nvPr/>
        </p:nvGrpSpPr>
        <p:grpSpPr>
          <a:xfrm>
            <a:off x="819004" y="471055"/>
            <a:ext cx="629285" cy="688340"/>
            <a:chOff x="2228689" y="511439"/>
            <a:chExt cx="629285" cy="688340"/>
          </a:xfrm>
        </p:grpSpPr>
        <p:pic>
          <p:nvPicPr>
            <p:cNvPr id="45" name="object 7">
              <a:extLst>
                <a:ext uri="{FF2B5EF4-FFF2-40B4-BE49-F238E27FC236}">
                  <a16:creationId xmlns="" xmlns:a16="http://schemas.microsoft.com/office/drawing/2014/main" id="{1702486E-963B-9732-711B-2071DFB01B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>
              <a:extLst>
                <a:ext uri="{FF2B5EF4-FFF2-40B4-BE49-F238E27FC236}">
                  <a16:creationId xmlns="" xmlns:a16="http://schemas.microsoft.com/office/drawing/2014/main" id="{DAAE0CD0-66F3-489B-2E43-26581F61B93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>
              <a:extLst>
                <a:ext uri="{FF2B5EF4-FFF2-40B4-BE49-F238E27FC236}">
                  <a16:creationId xmlns="" xmlns:a16="http://schemas.microsoft.com/office/drawing/2014/main" id="{685EC4EC-DA92-BEF6-D3F9-785BFDA1DC09}"/>
                </a:ext>
              </a:extLst>
            </p:cNvPr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>
              <a:extLst>
                <a:ext uri="{FF2B5EF4-FFF2-40B4-BE49-F238E27FC236}">
                  <a16:creationId xmlns="" xmlns:a16="http://schemas.microsoft.com/office/drawing/2014/main" id="{6AA2FCD3-B31E-26E7-4999-F3A64DE41CC9}"/>
                </a:ext>
              </a:extLst>
            </p:cNvPr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>
              <a:extLst>
                <a:ext uri="{FF2B5EF4-FFF2-40B4-BE49-F238E27FC236}">
                  <a16:creationId xmlns="" xmlns:a16="http://schemas.microsoft.com/office/drawing/2014/main" id="{4FC0ADAF-0FC6-17DB-DEB8-5BFF2AF9E1CC}"/>
                </a:ext>
              </a:extLst>
            </p:cNvPr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2">
              <a:extLst>
                <a:ext uri="{FF2B5EF4-FFF2-40B4-BE49-F238E27FC236}">
                  <a16:creationId xmlns="" xmlns:a16="http://schemas.microsoft.com/office/drawing/2014/main" id="{91A1521B-664A-8EC1-26EA-474B9407781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="" xmlns:a16="http://schemas.microsoft.com/office/drawing/2014/main" id="{EA1EB914-C4FB-BF18-AEB8-A8F4D9DAC33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="" xmlns:a16="http://schemas.microsoft.com/office/drawing/2014/main" id="{AB6A7C5D-EB82-5D0D-DD7B-6B74925EF2FF}"/>
                </a:ext>
              </a:extLst>
            </p:cNvPr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>
              <a:extLst>
                <a:ext uri="{FF2B5EF4-FFF2-40B4-BE49-F238E27FC236}">
                  <a16:creationId xmlns="" xmlns:a16="http://schemas.microsoft.com/office/drawing/2014/main" id="{23682C1E-2C52-0175-2D4A-026AAC8B45C1}"/>
                </a:ext>
              </a:extLst>
            </p:cNvPr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6">
              <a:extLst>
                <a:ext uri="{FF2B5EF4-FFF2-40B4-BE49-F238E27FC236}">
                  <a16:creationId xmlns="" xmlns:a16="http://schemas.microsoft.com/office/drawing/2014/main" id="{B1279B92-DA67-4134-AE0C-BE0AD32F19B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>
              <a:extLst>
                <a:ext uri="{FF2B5EF4-FFF2-40B4-BE49-F238E27FC236}">
                  <a16:creationId xmlns="" xmlns:a16="http://schemas.microsoft.com/office/drawing/2014/main" id="{65906B94-1389-1DDF-92A0-89B936BC64C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>
              <a:extLst>
                <a:ext uri="{FF2B5EF4-FFF2-40B4-BE49-F238E27FC236}">
                  <a16:creationId xmlns="" xmlns:a16="http://schemas.microsoft.com/office/drawing/2014/main" id="{DB07808D-52F8-8DE5-2CC5-5D20B395F14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>
              <a:extLst>
                <a:ext uri="{FF2B5EF4-FFF2-40B4-BE49-F238E27FC236}">
                  <a16:creationId xmlns="" xmlns:a16="http://schemas.microsoft.com/office/drawing/2014/main" id="{988CA873-70EC-665C-CA14-E0B296352E0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="" xmlns:a16="http://schemas.microsoft.com/office/drawing/2014/main" id="{CD0743B2-511B-80D0-BBEB-6A1DEB1A56B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="" xmlns:a16="http://schemas.microsoft.com/office/drawing/2014/main" id="{5B803722-519C-A1DA-0FA1-23EE423F21FA}"/>
                </a:ext>
              </a:extLst>
            </p:cNvPr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2">
              <a:extLst>
                <a:ext uri="{FF2B5EF4-FFF2-40B4-BE49-F238E27FC236}">
                  <a16:creationId xmlns="" xmlns:a16="http://schemas.microsoft.com/office/drawing/2014/main" id="{E31DAF71-99E7-3FD4-A02A-804849FF0747}"/>
                </a:ext>
              </a:extLst>
            </p:cNvPr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>
              <a:extLst>
                <a:ext uri="{FF2B5EF4-FFF2-40B4-BE49-F238E27FC236}">
                  <a16:creationId xmlns="" xmlns:a16="http://schemas.microsoft.com/office/drawing/2014/main" id="{65315CAE-6486-E01F-34F2-BBF485F0B198}"/>
                </a:ext>
              </a:extLst>
            </p:cNvPr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24">
              <a:extLst>
                <a:ext uri="{FF2B5EF4-FFF2-40B4-BE49-F238E27FC236}">
                  <a16:creationId xmlns="" xmlns:a16="http://schemas.microsoft.com/office/drawing/2014/main" id="{D3552C64-1139-28E3-92E7-6189A72BAF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>
              <a:extLst>
                <a:ext uri="{FF2B5EF4-FFF2-40B4-BE49-F238E27FC236}">
                  <a16:creationId xmlns="" xmlns:a16="http://schemas.microsoft.com/office/drawing/2014/main" id="{0F89AB17-071C-6813-4291-8907B6A2378A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>
              <a:extLst>
                <a:ext uri="{FF2B5EF4-FFF2-40B4-BE49-F238E27FC236}">
                  <a16:creationId xmlns="" xmlns:a16="http://schemas.microsoft.com/office/drawing/2014/main" id="{7B755C44-24A4-2F1A-DEFA-BFE11D40B7F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>
              <a:extLst>
                <a:ext uri="{FF2B5EF4-FFF2-40B4-BE49-F238E27FC236}">
                  <a16:creationId xmlns="" xmlns:a16="http://schemas.microsoft.com/office/drawing/2014/main" id="{8327032A-DB51-7C9D-EFC4-9385B216F20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>
              <a:extLst>
                <a:ext uri="{FF2B5EF4-FFF2-40B4-BE49-F238E27FC236}">
                  <a16:creationId xmlns="" xmlns:a16="http://schemas.microsoft.com/office/drawing/2014/main" id="{B5047B7F-4A50-D8D3-FDD4-09CC6A68DF6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>
              <a:extLst>
                <a:ext uri="{FF2B5EF4-FFF2-40B4-BE49-F238E27FC236}">
                  <a16:creationId xmlns="" xmlns:a16="http://schemas.microsoft.com/office/drawing/2014/main" id="{5B908974-2305-AE19-CA41-B8561C41DC61}"/>
                </a:ext>
              </a:extLst>
            </p:cNvPr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">
              <a:extLst>
                <a:ext uri="{FF2B5EF4-FFF2-40B4-BE49-F238E27FC236}">
                  <a16:creationId xmlns="" xmlns:a16="http://schemas.microsoft.com/office/drawing/2014/main" id="{3B4EA6B9-0C1D-5220-05CC-4393F95AFCE8}"/>
                </a:ext>
              </a:extLst>
            </p:cNvPr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1">
              <a:extLst>
                <a:ext uri="{FF2B5EF4-FFF2-40B4-BE49-F238E27FC236}">
                  <a16:creationId xmlns="" xmlns:a16="http://schemas.microsoft.com/office/drawing/2014/main" id="{29599B90-AD0E-CB89-6289-1B2DA3B2CC9A}"/>
                </a:ext>
              </a:extLst>
            </p:cNvPr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2">
              <a:extLst>
                <a:ext uri="{FF2B5EF4-FFF2-40B4-BE49-F238E27FC236}">
                  <a16:creationId xmlns="" xmlns:a16="http://schemas.microsoft.com/office/drawing/2014/main" id="{C0761E03-75D8-D6A6-8D00-584FE44B48D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>
              <a:extLst>
                <a:ext uri="{FF2B5EF4-FFF2-40B4-BE49-F238E27FC236}">
                  <a16:creationId xmlns="" xmlns:a16="http://schemas.microsoft.com/office/drawing/2014/main" id="{096F8F6A-F2C2-C0FF-D925-164007B8301E}"/>
                </a:ext>
              </a:extLst>
            </p:cNvPr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4">
            <a:extLst>
              <a:ext uri="{FF2B5EF4-FFF2-40B4-BE49-F238E27FC236}">
                <a16:creationId xmlns="" xmlns:a16="http://schemas.microsoft.com/office/drawing/2014/main" id="{557AAE29-8554-943A-F4C2-0FE574F12907}"/>
              </a:ext>
            </a:extLst>
          </p:cNvPr>
          <p:cNvSpPr txBox="1"/>
          <p:nvPr/>
        </p:nvSpPr>
        <p:spPr>
          <a:xfrm>
            <a:off x="1641508" y="598209"/>
            <a:ext cx="2464312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ts val="1060"/>
              </a:lnSpc>
              <a:spcBef>
                <a:spcPts val="225"/>
              </a:spcBef>
              <a:defRPr sz="120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dirty="0"/>
              <a:t>Министерство экономического развития и инвестиций Самарской области</a:t>
            </a:r>
          </a:p>
        </p:txBody>
      </p:sp>
      <p:sp>
        <p:nvSpPr>
          <p:cNvPr id="102" name="object 5">
            <a:extLst>
              <a:ext uri="{FF2B5EF4-FFF2-40B4-BE49-F238E27FC236}">
                <a16:creationId xmlns="" xmlns:a16="http://schemas.microsoft.com/office/drawing/2014/main" id="{A990A578-09AB-EEBF-439B-205F69632BEB}"/>
              </a:ext>
            </a:extLst>
          </p:cNvPr>
          <p:cNvSpPr txBox="1"/>
          <p:nvPr/>
        </p:nvSpPr>
        <p:spPr>
          <a:xfrm>
            <a:off x="800010" y="5892816"/>
            <a:ext cx="5777865" cy="32316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spcBef>
                <a:spcPts val="600"/>
              </a:spcBef>
            </a:pPr>
            <a:r>
              <a:rPr lang="ru-RU" sz="16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34">
            <a:extLst>
              <a:ext uri="{FF2B5EF4-FFF2-40B4-BE49-F238E27FC236}">
                <a16:creationId xmlns="" xmlns:a16="http://schemas.microsoft.com/office/drawing/2014/main" id="{F130C793-6816-D141-4EDD-CFC5766CBD31}"/>
              </a:ext>
            </a:extLst>
          </p:cNvPr>
          <p:cNvSpPr txBox="1"/>
          <p:nvPr/>
        </p:nvSpPr>
        <p:spPr>
          <a:xfrm>
            <a:off x="4867607" y="655916"/>
            <a:ext cx="2285697" cy="33663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ts val="1060"/>
              </a:lnSpc>
              <a:spcBef>
                <a:spcPts val="225"/>
              </a:spcBef>
              <a:defRPr sz="120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Муниципальный район </a:t>
            </a:r>
          </a:p>
          <a:p>
            <a:r>
              <a:rPr lang="ru-RU" dirty="0" err="1"/>
              <a:t>Челно-Вершинский</a:t>
            </a:r>
            <a:endParaRPr lang="ru-RU" dirty="0"/>
          </a:p>
        </p:txBody>
      </p:sp>
      <p:sp>
        <p:nvSpPr>
          <p:cNvPr id="2" name="object 5">
            <a:extLst>
              <a:ext uri="{FF2B5EF4-FFF2-40B4-BE49-F238E27FC236}">
                <a16:creationId xmlns="" xmlns:a16="http://schemas.microsoft.com/office/drawing/2014/main" id="{DB7EF0EE-2585-86E7-EE52-4AA856CDD7A7}"/>
              </a:ext>
            </a:extLst>
          </p:cNvPr>
          <p:cNvSpPr txBox="1"/>
          <p:nvPr/>
        </p:nvSpPr>
        <p:spPr>
          <a:xfrm>
            <a:off x="800010" y="4304100"/>
            <a:ext cx="5777865" cy="13707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3120"/>
              </a:lnSpc>
              <a:spcBef>
                <a:spcPts val="600"/>
              </a:spcBef>
            </a:pPr>
            <a:r>
              <a:rPr lang="ru-RU" sz="16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</a:p>
          <a:p>
            <a:pPr marL="12700" marR="5080">
              <a:lnSpc>
                <a:spcPts val="3120"/>
              </a:lnSpc>
              <a:spcBef>
                <a:spcPts val="600"/>
              </a:spcBef>
            </a:pPr>
            <a:r>
              <a:rPr lang="ru-RU" sz="16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ТРОФИМОВ ДМИТРИЙ НИКОЛАЕВИЧ, </a:t>
            </a:r>
          </a:p>
          <a:p>
            <a:pPr marL="12700" marR="5080">
              <a:lnSpc>
                <a:spcPts val="3120"/>
              </a:lnSpc>
              <a:spcBef>
                <a:spcPts val="600"/>
              </a:spcBef>
            </a:pPr>
            <a:r>
              <a:rPr lang="ru-RU" sz="16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М.Р. ЧЕЛНО-ВЕРШИНСКИЙ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75" y="583090"/>
            <a:ext cx="661076" cy="61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36">
            <a:extLst>
              <a:ext uri="{FF2B5EF4-FFF2-40B4-BE49-F238E27FC236}">
                <a16:creationId xmlns="" xmlns:a16="http://schemas.microsoft.com/office/drawing/2014/main" id="{6A18FFA3-3D14-F169-5129-BCF08F485D9C}"/>
              </a:ext>
            </a:extLst>
          </p:cNvPr>
          <p:cNvSpPr/>
          <p:nvPr/>
        </p:nvSpPr>
        <p:spPr>
          <a:xfrm>
            <a:off x="854973" y="1968201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25400"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384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F537E8B-ABE1-BCB6-A859-7FCAEEF17793}"/>
              </a:ext>
            </a:extLst>
          </p:cNvPr>
          <p:cNvSpPr/>
          <p:nvPr/>
        </p:nvSpPr>
        <p:spPr>
          <a:xfrm>
            <a:off x="6088132" y="2110574"/>
            <a:ext cx="5778000" cy="414015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6887" y="187410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ts val="3400"/>
              </a:lnSpc>
              <a:spcBef>
                <a:spcPts val="780"/>
              </a:spcBef>
              <a:buNone/>
              <a:defRPr sz="28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ТРАНСПОРТНАЯ</a:t>
            </a:r>
            <a:br>
              <a:rPr lang="ru-RU" dirty="0"/>
            </a:br>
            <a:r>
              <a:rPr lang="ru-RU" dirty="0"/>
              <a:t>ИНФРАСТРУКТУРА</a:t>
            </a:r>
            <a:endParaRPr lang="ru-RU" spc="-10" dirty="0"/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10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2A323612-7DF9-4846-AE8E-618FA3841312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C37365B9-1CF8-4082-96CF-86C1886A42B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D72F2C17-315D-4A09-966C-576C84AAFE9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E374B04A-3F39-4B53-9EC2-67D9CF2BB70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45F019FE-30A3-482C-9F40-F6F86E09D08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EE9BC837-5AE4-4728-BC8E-95109EBC193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87CE25F2-E11D-4CE4-833E-30123F2B7C6E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85095680-00EE-4514-8A26-F459BD0A9D8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16657EEF-68DD-4673-B59C-8D98DDDAC9B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E2B906FB-3239-4093-B612-2F133655587F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45E4D822-E4EE-42A4-9505-7CADF3215FC1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8FB446F1-177A-48C7-AA68-20EF8DDC4FE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9EE4F620-34BF-48A9-A1B7-621B84AFD77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CDDA9A53-9881-492C-B7F1-A1F1E19D884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51B2D008-2757-4F0E-9409-F14F9A4FB0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48C1DAE6-AA06-4ABF-A2CF-FE0A1AC7EE5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A3C765B8-4078-4139-8175-97ED205DC3A7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7FDED403-4A29-4502-BF24-D4606E10D27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FE0AD794-F979-4403-930C-178E478F025C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0157E4B7-0739-4DF8-B0F4-31EF0B6D671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3BA45B2A-3BB5-4086-9D5C-94D3203BE7B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3DD37EBF-F8AF-401B-ACBA-796C367A4DB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DD75AFA1-20B6-4588-932F-FF6A8F03AE9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4CCD21D6-EC17-40B5-9405-13B79B97588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95351AF8-95C2-4DB9-BAA6-EBD67A2730EE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AAC35899-E85D-4BCD-829F-E7D87A071834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7E1FF31D-6891-4B9C-95A9-7DCF9D37B6E4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C3720EBB-6734-4891-B249-6ABFA13D530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F67DD475-2D83-491B-8A95-461853121FAD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CADFE0C7-6619-499A-899E-7F6382547D35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object 34">
            <a:extLst>
              <a:ext uri="{FF2B5EF4-FFF2-40B4-BE49-F238E27FC236}">
                <a16:creationId xmlns="" xmlns:a16="http://schemas.microsoft.com/office/drawing/2014/main" id="{5347BFC9-DD55-4A2D-B9DF-31DD70535395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5676B58-D839-75E0-AE91-2A442CE081E4}"/>
              </a:ext>
            </a:extLst>
          </p:cNvPr>
          <p:cNvSpPr/>
          <p:nvPr/>
        </p:nvSpPr>
        <p:spPr>
          <a:xfrm>
            <a:off x="316887" y="2139154"/>
            <a:ext cx="5778000" cy="417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65A73D7-52BE-5F6B-846E-6600204902E5}"/>
              </a:ext>
            </a:extLst>
          </p:cNvPr>
          <p:cNvSpPr/>
          <p:nvPr/>
        </p:nvSpPr>
        <p:spPr>
          <a:xfrm>
            <a:off x="318973" y="1437004"/>
            <a:ext cx="11554055" cy="737999"/>
          </a:xfrm>
          <a:prstGeom prst="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952783D-45C7-0860-E3C8-669ED061F9B0}"/>
              </a:ext>
            </a:extLst>
          </p:cNvPr>
          <p:cNvSpPr/>
          <p:nvPr/>
        </p:nvSpPr>
        <p:spPr>
          <a:xfrm>
            <a:off x="318973" y="2174074"/>
            <a:ext cx="5778000" cy="737999"/>
          </a:xfrm>
          <a:prstGeom prst="rect">
            <a:avLst/>
          </a:prstGeom>
          <a:solidFill>
            <a:srgbClr val="237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object 38">
            <a:extLst>
              <a:ext uri="{FF2B5EF4-FFF2-40B4-BE49-F238E27FC236}">
                <a16:creationId xmlns="" xmlns:a16="http://schemas.microsoft.com/office/drawing/2014/main" id="{C628F292-578C-4C57-8467-33A491F98018}"/>
              </a:ext>
            </a:extLst>
          </p:cNvPr>
          <p:cNvSpPr txBox="1">
            <a:spLocks/>
          </p:cNvSpPr>
          <p:nvPr/>
        </p:nvSpPr>
        <p:spPr>
          <a:xfrm>
            <a:off x="2556702" y="1631340"/>
            <a:ext cx="7078597" cy="3493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800" dirty="0"/>
              <a:t>Транспортная инфраструктура муниципального района </a:t>
            </a:r>
          </a:p>
        </p:txBody>
      </p:sp>
      <p:sp>
        <p:nvSpPr>
          <p:cNvPr id="74" name="object 38">
            <a:extLst>
              <a:ext uri="{FF2B5EF4-FFF2-40B4-BE49-F238E27FC236}">
                <a16:creationId xmlns="" xmlns:a16="http://schemas.microsoft.com/office/drawing/2014/main" id="{344F33D0-8D14-4A00-8C25-3574750C22FE}"/>
              </a:ext>
            </a:extLst>
          </p:cNvPr>
          <p:cNvSpPr txBox="1">
            <a:spLocks/>
          </p:cNvSpPr>
          <p:nvPr/>
        </p:nvSpPr>
        <p:spPr>
          <a:xfrm>
            <a:off x="2324902" y="2840817"/>
            <a:ext cx="4132156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Обрабатывающая промышленность</a:t>
            </a:r>
          </a:p>
        </p:txBody>
      </p:sp>
      <p:sp>
        <p:nvSpPr>
          <p:cNvPr id="87" name="object 38">
            <a:extLst>
              <a:ext uri="{FF2B5EF4-FFF2-40B4-BE49-F238E27FC236}">
                <a16:creationId xmlns="" xmlns:a16="http://schemas.microsoft.com/office/drawing/2014/main" id="{23AB5400-8B20-49F5-B318-83EC311C98F8}"/>
              </a:ext>
            </a:extLst>
          </p:cNvPr>
          <p:cNvSpPr txBox="1">
            <a:spLocks/>
          </p:cNvSpPr>
          <p:nvPr/>
        </p:nvSpPr>
        <p:spPr>
          <a:xfrm>
            <a:off x="1151769" y="3407596"/>
            <a:ext cx="6020613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>
                <a:solidFill>
                  <a:schemeClr val="tx1"/>
                </a:solidFill>
                <a:cs typeface="Calibri Light" panose="020F0302020204030204" pitchFamily="34" charset="0"/>
              </a:rPr>
              <a:t>Протяженность автомобильных дорог</a:t>
            </a:r>
          </a:p>
        </p:txBody>
      </p:sp>
      <p:sp>
        <p:nvSpPr>
          <p:cNvPr id="88" name="object 38">
            <a:extLst>
              <a:ext uri="{FF2B5EF4-FFF2-40B4-BE49-F238E27FC236}">
                <a16:creationId xmlns="" xmlns:a16="http://schemas.microsoft.com/office/drawing/2014/main" id="{0C4C8EA1-D3CD-4F1F-A0A1-F67DBDDF4CA3}"/>
              </a:ext>
            </a:extLst>
          </p:cNvPr>
          <p:cNvSpPr txBox="1">
            <a:spLocks/>
          </p:cNvSpPr>
          <p:nvPr/>
        </p:nvSpPr>
        <p:spPr>
          <a:xfrm>
            <a:off x="1151769" y="3781503"/>
            <a:ext cx="4930655" cy="3493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dirty="0">
                <a:solidFill>
                  <a:schemeClr val="tx1"/>
                </a:solidFill>
                <a:cs typeface="Calibri Light" panose="020F0302020204030204" pitchFamily="34" charset="0"/>
              </a:rPr>
              <a:t>- регионального значения </a:t>
            </a:r>
            <a:r>
              <a:rPr lang="ru-RU" sz="1800" dirty="0">
                <a:cs typeface="Calibri Light" panose="020F0302020204030204" pitchFamily="34" charset="0"/>
              </a:rPr>
              <a:t>209,059 км</a:t>
            </a:r>
            <a:endParaRPr lang="ru-RU" sz="1800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B71EE800-09C0-4211-97A7-DDD406A97CBF}"/>
              </a:ext>
            </a:extLst>
          </p:cNvPr>
          <p:cNvSpPr/>
          <p:nvPr/>
        </p:nvSpPr>
        <p:spPr>
          <a:xfrm>
            <a:off x="6088400" y="2174074"/>
            <a:ext cx="5778000" cy="737999"/>
          </a:xfrm>
          <a:prstGeom prst="rect">
            <a:avLst/>
          </a:prstGeom>
          <a:solidFill>
            <a:srgbClr val="5096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object 38">
            <a:extLst>
              <a:ext uri="{FF2B5EF4-FFF2-40B4-BE49-F238E27FC236}">
                <a16:creationId xmlns="" xmlns:a16="http://schemas.microsoft.com/office/drawing/2014/main" id="{8C1E2036-FE28-4554-8061-0D88EF8EC2E2}"/>
              </a:ext>
            </a:extLst>
          </p:cNvPr>
          <p:cNvSpPr txBox="1">
            <a:spLocks/>
          </p:cNvSpPr>
          <p:nvPr/>
        </p:nvSpPr>
        <p:spPr>
          <a:xfrm>
            <a:off x="1862624" y="2352492"/>
            <a:ext cx="3411741" cy="3493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>
                <a:cs typeface="Calibri Light" panose="020F0302020204030204" pitchFamily="34" charset="0"/>
              </a:rPr>
              <a:t> </a:t>
            </a:r>
            <a:r>
              <a:rPr lang="ru-RU" sz="1800" dirty="0">
                <a:cs typeface="Calibri Light" panose="020F0302020204030204" pitchFamily="34" charset="0"/>
              </a:rPr>
              <a:t>Автомобильный транспорт</a:t>
            </a:r>
            <a:endParaRPr lang="ru-RU" sz="1800" dirty="0"/>
          </a:p>
        </p:txBody>
      </p:sp>
      <p:sp>
        <p:nvSpPr>
          <p:cNvPr id="93" name="object 38">
            <a:extLst>
              <a:ext uri="{FF2B5EF4-FFF2-40B4-BE49-F238E27FC236}">
                <a16:creationId xmlns="" xmlns:a16="http://schemas.microsoft.com/office/drawing/2014/main" id="{C4366878-76C1-4612-AC6C-E5F524856F92}"/>
              </a:ext>
            </a:extLst>
          </p:cNvPr>
          <p:cNvSpPr txBox="1">
            <a:spLocks/>
          </p:cNvSpPr>
          <p:nvPr/>
        </p:nvSpPr>
        <p:spPr>
          <a:xfrm>
            <a:off x="7716029" y="2352492"/>
            <a:ext cx="4038641" cy="3493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1800" dirty="0"/>
              <a:t>Железнодорожный транспорт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0109765-D8AC-48C6-A2D4-ADBD543A580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06" y="2306907"/>
            <a:ext cx="544428" cy="54442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B50AB50-877E-4741-B35B-BEF1536CB78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18" y="2314144"/>
            <a:ext cx="454613" cy="454613"/>
          </a:xfrm>
          <a:prstGeom prst="rect">
            <a:avLst/>
          </a:prstGeom>
        </p:spPr>
      </p:pic>
      <p:sp>
        <p:nvSpPr>
          <p:cNvPr id="94" name="object 38">
            <a:extLst>
              <a:ext uri="{FF2B5EF4-FFF2-40B4-BE49-F238E27FC236}">
                <a16:creationId xmlns="" xmlns:a16="http://schemas.microsoft.com/office/drawing/2014/main" id="{A58D52EF-A953-4899-80D7-BB5A441C67EC}"/>
              </a:ext>
            </a:extLst>
          </p:cNvPr>
          <p:cNvSpPr txBox="1">
            <a:spLocks/>
          </p:cNvSpPr>
          <p:nvPr/>
        </p:nvSpPr>
        <p:spPr>
          <a:xfrm>
            <a:off x="1151769" y="4133359"/>
            <a:ext cx="4281621" cy="5709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dirty="0">
                <a:solidFill>
                  <a:schemeClr val="tx1"/>
                </a:solidFill>
                <a:cs typeface="Calibri Light" panose="020F0302020204030204" pitchFamily="34" charset="0"/>
              </a:rPr>
              <a:t>- дорог общего пользования местного значения </a:t>
            </a:r>
            <a:r>
              <a:rPr lang="ru-RU" sz="1800" dirty="0">
                <a:cs typeface="Calibri Light" panose="020F0302020204030204" pitchFamily="34" charset="0"/>
              </a:rPr>
              <a:t>677,964 км</a:t>
            </a:r>
            <a:endParaRPr lang="ru-RU" sz="1800" dirty="0"/>
          </a:p>
        </p:txBody>
      </p:sp>
      <p:sp>
        <p:nvSpPr>
          <p:cNvPr id="95" name="object 38">
            <a:extLst>
              <a:ext uri="{FF2B5EF4-FFF2-40B4-BE49-F238E27FC236}">
                <a16:creationId xmlns="" xmlns:a16="http://schemas.microsoft.com/office/drawing/2014/main" id="{0BD910C8-98FE-450B-9FB5-873B35D81389}"/>
              </a:ext>
            </a:extLst>
          </p:cNvPr>
          <p:cNvSpPr txBox="1">
            <a:spLocks/>
          </p:cNvSpPr>
          <p:nvPr/>
        </p:nvSpPr>
        <p:spPr>
          <a:xfrm>
            <a:off x="2039340" y="4783797"/>
            <a:ext cx="4744657" cy="7648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dirty="0">
                <a:solidFill>
                  <a:schemeClr val="tx1"/>
                </a:solidFill>
                <a:cs typeface="Calibri Light" panose="020F0302020204030204" pitchFamily="34" charset="0"/>
              </a:rPr>
              <a:t>Все населённые пункты района </a:t>
            </a:r>
          </a:p>
          <a:p>
            <a:pPr lvl="0"/>
            <a:r>
              <a:rPr lang="ru-RU" b="0" dirty="0">
                <a:solidFill>
                  <a:schemeClr val="tx1"/>
                </a:solidFill>
                <a:cs typeface="Calibri Light" panose="020F0302020204030204" pitchFamily="34" charset="0"/>
              </a:rPr>
              <a:t>связаны с районным центром </a:t>
            </a:r>
          </a:p>
          <a:p>
            <a:pPr lvl="0"/>
            <a:r>
              <a:rPr lang="ru-RU" dirty="0">
                <a:cs typeface="Calibri Light" panose="020F0302020204030204" pitchFamily="34" charset="0"/>
              </a:rPr>
              <a:t>дорогами с твердым покрытием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F12B151-5E87-4E7F-B1AC-D56448D4916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69" y="4862773"/>
            <a:ext cx="706744" cy="706744"/>
          </a:xfrm>
          <a:prstGeom prst="rect">
            <a:avLst/>
          </a:prstGeom>
        </p:spPr>
      </p:pic>
      <p:sp>
        <p:nvSpPr>
          <p:cNvPr id="96" name="object 38">
            <a:extLst>
              <a:ext uri="{FF2B5EF4-FFF2-40B4-BE49-F238E27FC236}">
                <a16:creationId xmlns="" xmlns:a16="http://schemas.microsoft.com/office/drawing/2014/main" id="{86DF1A63-C158-4EDE-9988-A64D13759E45}"/>
              </a:ext>
            </a:extLst>
          </p:cNvPr>
          <p:cNvSpPr txBox="1">
            <a:spLocks/>
          </p:cNvSpPr>
          <p:nvPr/>
        </p:nvSpPr>
        <p:spPr>
          <a:xfrm>
            <a:off x="7077618" y="3462946"/>
            <a:ext cx="4400583" cy="5432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dirty="0">
                <a:solidFill>
                  <a:schemeClr val="tx1"/>
                </a:solidFill>
                <a:cs typeface="Calibri Light" panose="020F0302020204030204" pitchFamily="34" charset="0"/>
              </a:rPr>
              <a:t>Через </a:t>
            </a:r>
            <a:r>
              <a:rPr lang="ru-RU" b="0" dirty="0" err="1">
                <a:solidFill>
                  <a:schemeClr val="tx1"/>
                </a:solidFill>
                <a:cs typeface="Calibri Light" panose="020F0302020204030204" pitchFamily="34" charset="0"/>
              </a:rPr>
              <a:t>Челно-Вершинский</a:t>
            </a:r>
            <a:r>
              <a:rPr lang="ru-RU" b="0" dirty="0">
                <a:solidFill>
                  <a:schemeClr val="tx1"/>
                </a:solidFill>
                <a:cs typeface="Calibri Light" panose="020F0302020204030204" pitchFamily="34" charset="0"/>
              </a:rPr>
              <a:t> район проходит </a:t>
            </a:r>
            <a:r>
              <a:rPr lang="ru-RU" dirty="0">
                <a:cs typeface="Calibri Light" panose="020F0302020204030204" pitchFamily="34" charset="0"/>
              </a:rPr>
              <a:t>железнодорожная магистраль </a:t>
            </a:r>
            <a:endParaRPr lang="ru-RU" dirty="0"/>
          </a:p>
        </p:txBody>
      </p:sp>
      <p:sp>
        <p:nvSpPr>
          <p:cNvPr id="98" name="object 38">
            <a:extLst>
              <a:ext uri="{FF2B5EF4-FFF2-40B4-BE49-F238E27FC236}">
                <a16:creationId xmlns="" xmlns:a16="http://schemas.microsoft.com/office/drawing/2014/main" id="{FE859F8A-A863-4E20-900B-EE5A0D4A453A}"/>
              </a:ext>
            </a:extLst>
          </p:cNvPr>
          <p:cNvSpPr txBox="1">
            <a:spLocks/>
          </p:cNvSpPr>
          <p:nvPr/>
        </p:nvSpPr>
        <p:spPr>
          <a:xfrm>
            <a:off x="7678407" y="4005532"/>
            <a:ext cx="4281621" cy="3493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800" dirty="0">
                <a:cs typeface="Calibri Light" panose="020F0302020204030204" pitchFamily="34" charset="0"/>
              </a:rPr>
              <a:t>Москва – Челябинск</a:t>
            </a:r>
            <a:endParaRPr lang="ru-RU" sz="18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ECBFEE98-B276-4384-A488-F60AF44B048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7618" y="3974375"/>
            <a:ext cx="477262" cy="477262"/>
          </a:xfrm>
          <a:prstGeom prst="rect">
            <a:avLst/>
          </a:prstGeom>
        </p:spPr>
      </p:pic>
      <p:sp>
        <p:nvSpPr>
          <p:cNvPr id="99" name="object 38">
            <a:extLst>
              <a:ext uri="{FF2B5EF4-FFF2-40B4-BE49-F238E27FC236}">
                <a16:creationId xmlns="" xmlns:a16="http://schemas.microsoft.com/office/drawing/2014/main" id="{4485F194-1BB4-4338-8F52-43E13C83FAA5}"/>
              </a:ext>
            </a:extLst>
          </p:cNvPr>
          <p:cNvSpPr txBox="1">
            <a:spLocks/>
          </p:cNvSpPr>
          <p:nvPr/>
        </p:nvSpPr>
        <p:spPr>
          <a:xfrm>
            <a:off x="7077618" y="4473857"/>
            <a:ext cx="4400583" cy="5432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dirty="0"/>
              <a:t>В селе Челно-Вершины находится </a:t>
            </a:r>
            <a:r>
              <a:rPr lang="ru-RU" b="1" dirty="0">
                <a:solidFill>
                  <a:srgbClr val="185292"/>
                </a:solidFill>
              </a:rPr>
              <a:t>железнодорожная станция</a:t>
            </a:r>
          </a:p>
        </p:txBody>
      </p:sp>
      <p:sp>
        <p:nvSpPr>
          <p:cNvPr id="100" name="object 38">
            <a:extLst>
              <a:ext uri="{FF2B5EF4-FFF2-40B4-BE49-F238E27FC236}">
                <a16:creationId xmlns="" xmlns:a16="http://schemas.microsoft.com/office/drawing/2014/main" id="{57850B6B-563E-459B-9D69-3CF7B5C096E3}"/>
              </a:ext>
            </a:extLst>
          </p:cNvPr>
          <p:cNvSpPr txBox="1">
            <a:spLocks/>
          </p:cNvSpPr>
          <p:nvPr/>
        </p:nvSpPr>
        <p:spPr>
          <a:xfrm>
            <a:off x="7678407" y="5102329"/>
            <a:ext cx="4281621" cy="3493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800" dirty="0">
                <a:cs typeface="Calibri Light" panose="020F0302020204030204" pitchFamily="34" charset="0"/>
              </a:rPr>
              <a:t>«Челна»</a:t>
            </a:r>
            <a:endParaRPr lang="ru-RU" sz="1800" dirty="0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411650AC-C8B3-4B76-973D-AA20118155B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69" y="5061962"/>
            <a:ext cx="520255" cy="5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3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966BC416-5006-41FD-808E-7585C24388CC}"/>
              </a:ext>
            </a:extLst>
          </p:cNvPr>
          <p:cNvSpPr/>
          <p:nvPr/>
        </p:nvSpPr>
        <p:spPr>
          <a:xfrm>
            <a:off x="6877521" y="4121794"/>
            <a:ext cx="5011209" cy="22547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F537E8B-ABE1-BCB6-A859-7FCAEEF17793}"/>
              </a:ext>
            </a:extLst>
          </p:cNvPr>
          <p:cNvSpPr/>
          <p:nvPr/>
        </p:nvSpPr>
        <p:spPr>
          <a:xfrm>
            <a:off x="331676" y="4121794"/>
            <a:ext cx="3470788" cy="22547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3338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2384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ts val="3400"/>
              </a:lnSpc>
              <a:spcBef>
                <a:spcPts val="780"/>
              </a:spcBef>
              <a:buNone/>
              <a:defRPr sz="28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ИНЖЕНЕРНАЯ</a:t>
            </a:r>
            <a:br>
              <a:rPr lang="ru-RU" dirty="0"/>
            </a:br>
            <a:r>
              <a:rPr lang="ru-RU" dirty="0"/>
              <a:t>ИНФРАСТРУКТУРА</a:t>
            </a: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29145" y="6444981"/>
            <a:ext cx="22492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11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2A323612-7DF9-4846-AE8E-618FA3841312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C37365B9-1CF8-4082-96CF-86C1886A42B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D72F2C17-315D-4A09-966C-576C84AAFE9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E374B04A-3F39-4B53-9EC2-67D9CF2BB70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45F019FE-30A3-482C-9F40-F6F86E09D08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EE9BC837-5AE4-4728-BC8E-95109EBC193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87CE25F2-E11D-4CE4-833E-30123F2B7C6E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85095680-00EE-4514-8A26-F459BD0A9D8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16657EEF-68DD-4673-B59C-8D98DDDAC9B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E2B906FB-3239-4093-B612-2F133655587F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45E4D822-E4EE-42A4-9505-7CADF3215FC1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8FB446F1-177A-48C7-AA68-20EF8DDC4FE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9EE4F620-34BF-48A9-A1B7-621B84AFD77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CDDA9A53-9881-492C-B7F1-A1F1E19D884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51B2D008-2757-4F0E-9409-F14F9A4FB0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48C1DAE6-AA06-4ABF-A2CF-FE0A1AC7EE5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A3C765B8-4078-4139-8175-97ED205DC3A7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7FDED403-4A29-4502-BF24-D4606E10D27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FE0AD794-F979-4403-930C-178E478F025C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0157E4B7-0739-4DF8-B0F4-31EF0B6D671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3BA45B2A-3BB5-4086-9D5C-94D3203BE7B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3DD37EBF-F8AF-401B-ACBA-796C367A4DB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DD75AFA1-20B6-4588-932F-FF6A8F03AE9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4CCD21D6-EC17-40B5-9405-13B79B97588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95351AF8-95C2-4DB9-BAA6-EBD67A2730EE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AAC35899-E85D-4BCD-829F-E7D87A071834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7E1FF31D-6891-4B9C-95A9-7DCF9D37B6E4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C3720EBB-6734-4891-B249-6ABFA13D530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F67DD475-2D83-491B-8A95-461853121FAD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CADFE0C7-6619-499A-899E-7F6382547D35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object 34">
            <a:extLst>
              <a:ext uri="{FF2B5EF4-FFF2-40B4-BE49-F238E27FC236}">
                <a16:creationId xmlns="" xmlns:a16="http://schemas.microsoft.com/office/drawing/2014/main" id="{5347BFC9-DD55-4A2D-B9DF-31DD70535395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5676B58-D839-75E0-AE91-2A442CE081E4}"/>
              </a:ext>
            </a:extLst>
          </p:cNvPr>
          <p:cNvSpPr/>
          <p:nvPr/>
        </p:nvSpPr>
        <p:spPr>
          <a:xfrm>
            <a:off x="331675" y="1839516"/>
            <a:ext cx="3485772" cy="182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952783D-45C7-0860-E3C8-669ED061F9B0}"/>
              </a:ext>
            </a:extLst>
          </p:cNvPr>
          <p:cNvSpPr/>
          <p:nvPr/>
        </p:nvSpPr>
        <p:spPr>
          <a:xfrm>
            <a:off x="331675" y="1424164"/>
            <a:ext cx="3485772" cy="556502"/>
          </a:xfrm>
          <a:prstGeom prst="rect">
            <a:avLst/>
          </a:prstGeom>
          <a:solidFill>
            <a:srgbClr val="237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object 38">
            <a:extLst>
              <a:ext uri="{FF2B5EF4-FFF2-40B4-BE49-F238E27FC236}">
                <a16:creationId xmlns="" xmlns:a16="http://schemas.microsoft.com/office/drawing/2014/main" id="{23AB5400-8B20-49F5-B318-83EC311C98F8}"/>
              </a:ext>
            </a:extLst>
          </p:cNvPr>
          <p:cNvSpPr txBox="1">
            <a:spLocks/>
          </p:cNvSpPr>
          <p:nvPr/>
        </p:nvSpPr>
        <p:spPr>
          <a:xfrm>
            <a:off x="512636" y="1995879"/>
            <a:ext cx="3304811" cy="6817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400" b="0" dirty="0">
                <a:solidFill>
                  <a:schemeClr val="tx1"/>
                </a:solidFill>
              </a:rPr>
              <a:t>Система электроснабжения обладает достаточной мощностью для развития экономики района</a:t>
            </a:r>
            <a:endParaRPr lang="ru-RU" sz="1400" b="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86" name="object 38">
            <a:extLst>
              <a:ext uri="{FF2B5EF4-FFF2-40B4-BE49-F238E27FC236}">
                <a16:creationId xmlns="" xmlns:a16="http://schemas.microsoft.com/office/drawing/2014/main" id="{8C1E2036-FE28-4554-8061-0D88EF8EC2E2}"/>
              </a:ext>
            </a:extLst>
          </p:cNvPr>
          <p:cNvSpPr txBox="1">
            <a:spLocks/>
          </p:cNvSpPr>
          <p:nvPr/>
        </p:nvSpPr>
        <p:spPr>
          <a:xfrm>
            <a:off x="369725" y="1516046"/>
            <a:ext cx="3411741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ru-RU" dirty="0"/>
              <a:t>Электроснабжение</a:t>
            </a:r>
          </a:p>
        </p:txBody>
      </p:sp>
      <p:sp>
        <p:nvSpPr>
          <p:cNvPr id="78" name="object 38">
            <a:extLst>
              <a:ext uri="{FF2B5EF4-FFF2-40B4-BE49-F238E27FC236}">
                <a16:creationId xmlns="" xmlns:a16="http://schemas.microsoft.com/office/drawing/2014/main" id="{00A0ED72-8F69-44A4-BBE1-4FE6D5E5C9F8}"/>
              </a:ext>
            </a:extLst>
          </p:cNvPr>
          <p:cNvSpPr txBox="1">
            <a:spLocks/>
          </p:cNvSpPr>
          <p:nvPr/>
        </p:nvSpPr>
        <p:spPr>
          <a:xfrm>
            <a:off x="1063324" y="2806137"/>
            <a:ext cx="4930655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400" b="0" dirty="0">
                <a:solidFill>
                  <a:schemeClr val="tx1"/>
                </a:solidFill>
              </a:rPr>
              <a:t>Протяженность линии </a:t>
            </a:r>
          </a:p>
          <a:p>
            <a:pPr lvl="0"/>
            <a:r>
              <a:rPr lang="ru-RU" sz="1400" b="0" dirty="0">
                <a:solidFill>
                  <a:schemeClr val="tx1"/>
                </a:solidFill>
              </a:rPr>
              <a:t>электропередачи </a:t>
            </a:r>
            <a:r>
              <a:rPr lang="ru-RU" sz="1400" dirty="0"/>
              <a:t>881,62 км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5F267CB-7AF4-4AD2-82FD-1D90B486B37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6" y="2857131"/>
            <a:ext cx="441517" cy="441517"/>
          </a:xfrm>
          <a:prstGeom prst="rect">
            <a:avLst/>
          </a:prstGeom>
        </p:spPr>
      </p:pic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C23A7459-8445-4EE9-B22E-9C1A6258A01A}"/>
              </a:ext>
            </a:extLst>
          </p:cNvPr>
          <p:cNvSpPr/>
          <p:nvPr/>
        </p:nvSpPr>
        <p:spPr>
          <a:xfrm>
            <a:off x="6880980" y="1973666"/>
            <a:ext cx="5011209" cy="2051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5EC894A2-F60C-45C9-94F6-ED2A4A63321A}"/>
              </a:ext>
            </a:extLst>
          </p:cNvPr>
          <p:cNvSpPr/>
          <p:nvPr/>
        </p:nvSpPr>
        <p:spPr>
          <a:xfrm>
            <a:off x="3814385" y="4086783"/>
            <a:ext cx="3070084" cy="2289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B71EE800-09C0-4211-97A7-DDD406A97CBF}"/>
              </a:ext>
            </a:extLst>
          </p:cNvPr>
          <p:cNvSpPr/>
          <p:nvPr/>
        </p:nvSpPr>
        <p:spPr>
          <a:xfrm>
            <a:off x="331675" y="3562581"/>
            <a:ext cx="3485772" cy="558000"/>
          </a:xfrm>
          <a:prstGeom prst="rect">
            <a:avLst/>
          </a:prstGeom>
          <a:solidFill>
            <a:srgbClr val="5096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object 38">
            <a:extLst>
              <a:ext uri="{FF2B5EF4-FFF2-40B4-BE49-F238E27FC236}">
                <a16:creationId xmlns="" xmlns:a16="http://schemas.microsoft.com/office/drawing/2014/main" id="{64340817-096D-4C3B-A48A-BAF6B0B9AF71}"/>
              </a:ext>
            </a:extLst>
          </p:cNvPr>
          <p:cNvSpPr txBox="1">
            <a:spLocks/>
          </p:cNvSpPr>
          <p:nvPr/>
        </p:nvSpPr>
        <p:spPr>
          <a:xfrm>
            <a:off x="369725" y="3641295"/>
            <a:ext cx="3411741" cy="321627"/>
          </a:xfrm>
          <a:prstGeom prst="rect">
            <a:avLst/>
          </a:prstGeom>
        </p:spPr>
        <p:txBody>
          <a:bodyPr vert="horz" wrap="square" lIns="0" tIns="99060" rIns="0" bIns="0" rtlCol="0" anchor="ctr">
            <a:spAutoFit/>
          </a:bodyPr>
          <a:lstStyle>
            <a:defPPr>
              <a:defRPr lang="ru-RU"/>
            </a:defPPr>
            <a:lvl1pPr lvl="0"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Теплоснабжение</a:t>
            </a:r>
          </a:p>
        </p:txBody>
      </p:sp>
      <p:sp>
        <p:nvSpPr>
          <p:cNvPr id="85" name="object 38">
            <a:extLst>
              <a:ext uri="{FF2B5EF4-FFF2-40B4-BE49-F238E27FC236}">
                <a16:creationId xmlns="" xmlns:a16="http://schemas.microsoft.com/office/drawing/2014/main" id="{5168BE78-BD54-4C92-8261-41ABE5972F1D}"/>
              </a:ext>
            </a:extLst>
          </p:cNvPr>
          <p:cNvSpPr txBox="1">
            <a:spLocks/>
          </p:cNvSpPr>
          <p:nvPr/>
        </p:nvSpPr>
        <p:spPr>
          <a:xfrm>
            <a:off x="1042877" y="4152871"/>
            <a:ext cx="3919695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400" dirty="0"/>
              <a:t>В системе теплоснабжения </a:t>
            </a:r>
          </a:p>
          <a:p>
            <a:pPr lvl="0"/>
            <a:r>
              <a:rPr lang="ru-RU" sz="1400" dirty="0"/>
              <a:t>района </a:t>
            </a:r>
            <a:r>
              <a:rPr lang="ru-RU" sz="1400" b="1" dirty="0">
                <a:solidFill>
                  <a:srgbClr val="185292"/>
                </a:solidFill>
              </a:rPr>
              <a:t>14,7 км </a:t>
            </a:r>
            <a:r>
              <a:rPr lang="ru-RU" sz="1400" dirty="0"/>
              <a:t>тепловых сетей</a:t>
            </a:r>
          </a:p>
        </p:txBody>
      </p:sp>
      <p:sp>
        <p:nvSpPr>
          <p:cNvPr id="89" name="object 38">
            <a:extLst>
              <a:ext uri="{FF2B5EF4-FFF2-40B4-BE49-F238E27FC236}">
                <a16:creationId xmlns="" xmlns:a16="http://schemas.microsoft.com/office/drawing/2014/main" id="{C96428E0-F385-4DDE-A264-6007EC8CC0DB}"/>
              </a:ext>
            </a:extLst>
          </p:cNvPr>
          <p:cNvSpPr txBox="1">
            <a:spLocks/>
          </p:cNvSpPr>
          <p:nvPr/>
        </p:nvSpPr>
        <p:spPr>
          <a:xfrm>
            <a:off x="481591" y="4750379"/>
            <a:ext cx="3919695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b="1" dirty="0">
                <a:solidFill>
                  <a:srgbClr val="185292"/>
                </a:solidFill>
              </a:rPr>
              <a:t>59</a:t>
            </a:r>
            <a:r>
              <a:rPr lang="ru-RU" sz="1400" dirty="0"/>
              <a:t> источников теплоснабжения </a:t>
            </a:r>
          </a:p>
        </p:txBody>
      </p:sp>
      <p:sp>
        <p:nvSpPr>
          <p:cNvPr id="90" name="object 38">
            <a:extLst>
              <a:ext uri="{FF2B5EF4-FFF2-40B4-BE49-F238E27FC236}">
                <a16:creationId xmlns="" xmlns:a16="http://schemas.microsoft.com/office/drawing/2014/main" id="{017EE40C-CD6A-453A-8E32-49A3E6F7474A}"/>
              </a:ext>
            </a:extLst>
          </p:cNvPr>
          <p:cNvSpPr txBox="1">
            <a:spLocks/>
          </p:cNvSpPr>
          <p:nvPr/>
        </p:nvSpPr>
        <p:spPr>
          <a:xfrm>
            <a:off x="600859" y="5107181"/>
            <a:ext cx="3919695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1600" b="1" dirty="0">
                <a:solidFill>
                  <a:srgbClr val="185292"/>
                </a:solidFill>
              </a:rPr>
              <a:t>2</a:t>
            </a:r>
            <a:r>
              <a:rPr lang="ru-RU" dirty="0"/>
              <a:t> промышленные котельные </a:t>
            </a:r>
          </a:p>
        </p:txBody>
      </p:sp>
      <p:sp>
        <p:nvSpPr>
          <p:cNvPr id="91" name="object 38">
            <a:extLst>
              <a:ext uri="{FF2B5EF4-FFF2-40B4-BE49-F238E27FC236}">
                <a16:creationId xmlns="" xmlns:a16="http://schemas.microsoft.com/office/drawing/2014/main" id="{3F28FA71-2CF4-4F3F-8950-B3AE07B289D5}"/>
              </a:ext>
            </a:extLst>
          </p:cNvPr>
          <p:cNvSpPr txBox="1">
            <a:spLocks/>
          </p:cNvSpPr>
          <p:nvPr/>
        </p:nvSpPr>
        <p:spPr>
          <a:xfrm>
            <a:off x="481591" y="5463983"/>
            <a:ext cx="3919695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1600" b="1" dirty="0">
                <a:solidFill>
                  <a:srgbClr val="185292"/>
                </a:solidFill>
              </a:rPr>
              <a:t>57</a:t>
            </a:r>
            <a:r>
              <a:rPr lang="ru-RU" dirty="0"/>
              <a:t> </a:t>
            </a:r>
            <a:r>
              <a:rPr lang="ru-RU" dirty="0" err="1"/>
              <a:t>миникотельных</a:t>
            </a:r>
            <a:endParaRPr lang="ru-RU" dirty="0"/>
          </a:p>
        </p:txBody>
      </p:sp>
      <p:sp>
        <p:nvSpPr>
          <p:cNvPr id="92" name="object 38">
            <a:extLst>
              <a:ext uri="{FF2B5EF4-FFF2-40B4-BE49-F238E27FC236}">
                <a16:creationId xmlns="" xmlns:a16="http://schemas.microsoft.com/office/drawing/2014/main" id="{011DB30C-84A3-4DE3-AA20-C32795A2AB63}"/>
              </a:ext>
            </a:extLst>
          </p:cNvPr>
          <p:cNvSpPr txBox="1">
            <a:spLocks/>
          </p:cNvSpPr>
          <p:nvPr/>
        </p:nvSpPr>
        <p:spPr>
          <a:xfrm>
            <a:off x="453269" y="5817801"/>
            <a:ext cx="3919695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400" b="1" dirty="0"/>
              <a:t>Вид используемого топлива - газ</a:t>
            </a:r>
            <a:endParaRPr lang="ru-RU" sz="1400" dirty="0"/>
          </a:p>
        </p:txBody>
      </p:sp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2B507927-5FFB-462D-A5C3-ABAEAC5025F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6" y="4217604"/>
            <a:ext cx="457200" cy="457200"/>
          </a:xfrm>
          <a:prstGeom prst="rect">
            <a:avLst/>
          </a:prstGeom>
        </p:spPr>
      </p:pic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8A32B06D-02C5-4858-B5D0-06B12D101884}"/>
              </a:ext>
            </a:extLst>
          </p:cNvPr>
          <p:cNvSpPr/>
          <p:nvPr/>
        </p:nvSpPr>
        <p:spPr>
          <a:xfrm>
            <a:off x="3814385" y="1770711"/>
            <a:ext cx="3070523" cy="22547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6B4D4D22-F83C-4FC8-ADCE-65BA65690138}"/>
              </a:ext>
            </a:extLst>
          </p:cNvPr>
          <p:cNvSpPr/>
          <p:nvPr/>
        </p:nvSpPr>
        <p:spPr>
          <a:xfrm>
            <a:off x="3810457" y="1424164"/>
            <a:ext cx="3070523" cy="558000"/>
          </a:xfrm>
          <a:prstGeom prst="rect">
            <a:avLst/>
          </a:prstGeom>
          <a:solidFill>
            <a:srgbClr val="5096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object 38">
            <a:extLst>
              <a:ext uri="{FF2B5EF4-FFF2-40B4-BE49-F238E27FC236}">
                <a16:creationId xmlns="" xmlns:a16="http://schemas.microsoft.com/office/drawing/2014/main" id="{42BDD1CC-7BCE-4BDA-8BD7-104B3D054A53}"/>
              </a:ext>
            </a:extLst>
          </p:cNvPr>
          <p:cNvSpPr txBox="1">
            <a:spLocks/>
          </p:cNvSpPr>
          <p:nvPr/>
        </p:nvSpPr>
        <p:spPr>
          <a:xfrm>
            <a:off x="3746420" y="1516046"/>
            <a:ext cx="3411741" cy="321627"/>
          </a:xfrm>
          <a:prstGeom prst="rect">
            <a:avLst/>
          </a:prstGeom>
        </p:spPr>
        <p:txBody>
          <a:bodyPr vert="horz" wrap="square" lIns="0" tIns="99060" rIns="0" bIns="0" rtlCol="0" anchor="ctr">
            <a:spAutoFit/>
          </a:bodyPr>
          <a:lstStyle>
            <a:defPPr>
              <a:defRPr lang="ru-RU"/>
            </a:defPPr>
            <a:lvl1pPr lvl="0"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Водоотведение</a:t>
            </a:r>
          </a:p>
        </p:txBody>
      </p:sp>
      <p:sp>
        <p:nvSpPr>
          <p:cNvPr id="104" name="object 38">
            <a:extLst>
              <a:ext uri="{FF2B5EF4-FFF2-40B4-BE49-F238E27FC236}">
                <a16:creationId xmlns="" xmlns:a16="http://schemas.microsoft.com/office/drawing/2014/main" id="{78AAE43A-F5F7-4CA8-A4EA-1FB431564C5A}"/>
              </a:ext>
            </a:extLst>
          </p:cNvPr>
          <p:cNvSpPr txBox="1">
            <a:spLocks/>
          </p:cNvSpPr>
          <p:nvPr/>
        </p:nvSpPr>
        <p:spPr>
          <a:xfrm>
            <a:off x="4572714" y="2806137"/>
            <a:ext cx="2942005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400" b="0" dirty="0">
                <a:solidFill>
                  <a:schemeClr val="tx1"/>
                </a:solidFill>
              </a:rPr>
              <a:t>Протяженность систем водоотведения </a:t>
            </a:r>
            <a:r>
              <a:rPr lang="ru-RU" sz="1400" dirty="0"/>
              <a:t>15,47 км</a:t>
            </a:r>
          </a:p>
        </p:txBody>
      </p:sp>
      <p:sp>
        <p:nvSpPr>
          <p:cNvPr id="105" name="object 38">
            <a:extLst>
              <a:ext uri="{FF2B5EF4-FFF2-40B4-BE49-F238E27FC236}">
                <a16:creationId xmlns="" xmlns:a16="http://schemas.microsoft.com/office/drawing/2014/main" id="{58313CC4-4720-4864-96A7-76667BFE95A5}"/>
              </a:ext>
            </a:extLst>
          </p:cNvPr>
          <p:cNvSpPr txBox="1">
            <a:spLocks/>
          </p:cNvSpPr>
          <p:nvPr/>
        </p:nvSpPr>
        <p:spPr>
          <a:xfrm>
            <a:off x="3942902" y="1995879"/>
            <a:ext cx="2942006" cy="7371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400" dirty="0"/>
              <a:t>На территории района работают очистные сооружения мощностью </a:t>
            </a:r>
          </a:p>
          <a:p>
            <a:pPr lvl="0"/>
            <a:r>
              <a:rPr lang="ru-RU" b="1" dirty="0">
                <a:solidFill>
                  <a:srgbClr val="185292"/>
                </a:solidFill>
              </a:rPr>
              <a:t>474,5 тыс. м³ в год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511FCD0C-C329-4F7C-87BF-3BBB122B5E56}"/>
              </a:ext>
            </a:extLst>
          </p:cNvPr>
          <p:cNvSpPr/>
          <p:nvPr/>
        </p:nvSpPr>
        <p:spPr>
          <a:xfrm>
            <a:off x="6877438" y="1424164"/>
            <a:ext cx="5011871" cy="556502"/>
          </a:xfrm>
          <a:prstGeom prst="rect">
            <a:avLst/>
          </a:prstGeom>
          <a:solidFill>
            <a:srgbClr val="237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object 38">
            <a:extLst>
              <a:ext uri="{FF2B5EF4-FFF2-40B4-BE49-F238E27FC236}">
                <a16:creationId xmlns="" xmlns:a16="http://schemas.microsoft.com/office/drawing/2014/main" id="{90073C95-49AA-408A-8267-35E07EE5A72A}"/>
              </a:ext>
            </a:extLst>
          </p:cNvPr>
          <p:cNvSpPr txBox="1">
            <a:spLocks/>
          </p:cNvSpPr>
          <p:nvPr/>
        </p:nvSpPr>
        <p:spPr>
          <a:xfrm>
            <a:off x="7546422" y="1516046"/>
            <a:ext cx="3411741" cy="321627"/>
          </a:xfrm>
          <a:prstGeom prst="rect">
            <a:avLst/>
          </a:prstGeom>
        </p:spPr>
        <p:txBody>
          <a:bodyPr vert="horz" wrap="square" lIns="0" tIns="99060" rIns="0" bIns="0" rtlCol="0" anchor="ctr">
            <a:spAutoFit/>
          </a:bodyPr>
          <a:lstStyle>
            <a:defPPr>
              <a:defRPr lang="ru-RU"/>
            </a:defPPr>
            <a:lvl1pPr lvl="0"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Газоснабжение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18849C8D-60D8-49D4-9C1F-A5F4BB138FD3}"/>
              </a:ext>
            </a:extLst>
          </p:cNvPr>
          <p:cNvSpPr/>
          <p:nvPr/>
        </p:nvSpPr>
        <p:spPr>
          <a:xfrm>
            <a:off x="6884178" y="3562581"/>
            <a:ext cx="5008011" cy="558000"/>
          </a:xfrm>
          <a:prstGeom prst="rect">
            <a:avLst/>
          </a:prstGeom>
          <a:solidFill>
            <a:srgbClr val="5096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object 38">
            <a:extLst>
              <a:ext uri="{FF2B5EF4-FFF2-40B4-BE49-F238E27FC236}">
                <a16:creationId xmlns="" xmlns:a16="http://schemas.microsoft.com/office/drawing/2014/main" id="{BEEA2823-A9E7-4856-95F8-90AB12F99D64}"/>
              </a:ext>
            </a:extLst>
          </p:cNvPr>
          <p:cNvSpPr txBox="1">
            <a:spLocks/>
          </p:cNvSpPr>
          <p:nvPr/>
        </p:nvSpPr>
        <p:spPr>
          <a:xfrm>
            <a:off x="7546422" y="3641295"/>
            <a:ext cx="3411741" cy="321627"/>
          </a:xfrm>
          <a:prstGeom prst="rect">
            <a:avLst/>
          </a:prstGeom>
        </p:spPr>
        <p:txBody>
          <a:bodyPr vert="horz" wrap="square" lIns="0" tIns="99060" rIns="0" bIns="0" rtlCol="0" anchor="ctr">
            <a:spAutoFit/>
          </a:bodyPr>
          <a:lstStyle>
            <a:defPPr>
              <a:defRPr lang="ru-RU"/>
            </a:defPPr>
            <a:lvl1pPr lvl="0"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Водоснабжение</a:t>
            </a:r>
          </a:p>
        </p:txBody>
      </p:sp>
      <p:sp>
        <p:nvSpPr>
          <p:cNvPr id="111" name="object 38">
            <a:extLst>
              <a:ext uri="{FF2B5EF4-FFF2-40B4-BE49-F238E27FC236}">
                <a16:creationId xmlns="" xmlns:a16="http://schemas.microsoft.com/office/drawing/2014/main" id="{B7791C42-0407-4B92-86B3-8BBF8CBBA309}"/>
              </a:ext>
            </a:extLst>
          </p:cNvPr>
          <p:cNvSpPr txBox="1">
            <a:spLocks/>
          </p:cNvSpPr>
          <p:nvPr/>
        </p:nvSpPr>
        <p:spPr>
          <a:xfrm>
            <a:off x="7038264" y="4152871"/>
            <a:ext cx="4709236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Питьевое и хозяйственно-бытовое водоснабжение </a:t>
            </a:r>
          </a:p>
          <a:p>
            <a:r>
              <a:rPr lang="ru-RU" dirty="0"/>
              <a:t>в районе осуществляется из подземных водоисточников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D2D06072-8971-4E4D-9DDB-978DB18C9CE2}"/>
              </a:ext>
            </a:extLst>
          </p:cNvPr>
          <p:cNvSpPr/>
          <p:nvPr/>
        </p:nvSpPr>
        <p:spPr>
          <a:xfrm>
            <a:off x="3808985" y="3562581"/>
            <a:ext cx="3075134" cy="556502"/>
          </a:xfrm>
          <a:prstGeom prst="rect">
            <a:avLst/>
          </a:prstGeom>
          <a:solidFill>
            <a:srgbClr val="237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" name="object 38">
            <a:extLst>
              <a:ext uri="{FF2B5EF4-FFF2-40B4-BE49-F238E27FC236}">
                <a16:creationId xmlns="" xmlns:a16="http://schemas.microsoft.com/office/drawing/2014/main" id="{669E609A-2500-48FF-AACB-709AC3CE4D27}"/>
              </a:ext>
            </a:extLst>
          </p:cNvPr>
          <p:cNvSpPr txBox="1">
            <a:spLocks/>
          </p:cNvSpPr>
          <p:nvPr/>
        </p:nvSpPr>
        <p:spPr>
          <a:xfrm>
            <a:off x="7560855" y="4625006"/>
            <a:ext cx="4012883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Распределительная система водоснабжения   района включает в себя: </a:t>
            </a:r>
          </a:p>
        </p:txBody>
      </p:sp>
      <p:sp>
        <p:nvSpPr>
          <p:cNvPr id="113" name="object 38">
            <a:extLst>
              <a:ext uri="{FF2B5EF4-FFF2-40B4-BE49-F238E27FC236}">
                <a16:creationId xmlns="" xmlns:a16="http://schemas.microsoft.com/office/drawing/2014/main" id="{202728F4-D1D4-416E-AC50-EC6D082B6E98}"/>
              </a:ext>
            </a:extLst>
          </p:cNvPr>
          <p:cNvSpPr txBox="1">
            <a:spLocks/>
          </p:cNvSpPr>
          <p:nvPr/>
        </p:nvSpPr>
        <p:spPr>
          <a:xfrm>
            <a:off x="7038264" y="5514948"/>
            <a:ext cx="3919695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b="1" dirty="0">
                <a:solidFill>
                  <a:srgbClr val="185292"/>
                </a:solidFill>
              </a:rPr>
              <a:t>167,5 км водопроводных сетей</a:t>
            </a:r>
            <a:endParaRPr lang="ru-RU" dirty="0">
              <a:solidFill>
                <a:srgbClr val="185292"/>
              </a:solidFill>
            </a:endParaRPr>
          </a:p>
        </p:txBody>
      </p:sp>
      <p:sp>
        <p:nvSpPr>
          <p:cNvPr id="114" name="object 38">
            <a:extLst>
              <a:ext uri="{FF2B5EF4-FFF2-40B4-BE49-F238E27FC236}">
                <a16:creationId xmlns="" xmlns:a16="http://schemas.microsoft.com/office/drawing/2014/main" id="{9522EE85-4BC9-4CE4-947F-CD038915CACE}"/>
              </a:ext>
            </a:extLst>
          </p:cNvPr>
          <p:cNvSpPr txBox="1">
            <a:spLocks/>
          </p:cNvSpPr>
          <p:nvPr/>
        </p:nvSpPr>
        <p:spPr>
          <a:xfrm>
            <a:off x="7038264" y="5193517"/>
            <a:ext cx="3919695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b="1" dirty="0">
                <a:solidFill>
                  <a:srgbClr val="185292"/>
                </a:solidFill>
              </a:rPr>
              <a:t>30 водозаборов </a:t>
            </a:r>
            <a:r>
              <a:rPr lang="ru-RU" dirty="0"/>
              <a:t>(артезианских скважин)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41390FF-69B0-47BD-83FD-5F8E7345C90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95" y="4721733"/>
            <a:ext cx="420779" cy="4207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2CA2658-B964-4101-9221-705DAC57CD4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27" y="2833803"/>
            <a:ext cx="532559" cy="532559"/>
          </a:xfrm>
          <a:prstGeom prst="rect">
            <a:avLst/>
          </a:prstGeom>
        </p:spPr>
      </p:pic>
      <p:sp>
        <p:nvSpPr>
          <p:cNvPr id="116" name="object 38">
            <a:extLst>
              <a:ext uri="{FF2B5EF4-FFF2-40B4-BE49-F238E27FC236}">
                <a16:creationId xmlns="" xmlns:a16="http://schemas.microsoft.com/office/drawing/2014/main" id="{9F565AA7-D5F8-4321-A26F-B84C8252EF1C}"/>
              </a:ext>
            </a:extLst>
          </p:cNvPr>
          <p:cNvSpPr txBox="1">
            <a:spLocks/>
          </p:cNvSpPr>
          <p:nvPr/>
        </p:nvSpPr>
        <p:spPr>
          <a:xfrm>
            <a:off x="7038264" y="5805312"/>
            <a:ext cx="4790881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Ресурсы природных вод достаточны для обеспечения нужд района</a:t>
            </a:r>
          </a:p>
        </p:txBody>
      </p:sp>
      <p:sp>
        <p:nvSpPr>
          <p:cNvPr id="117" name="object 38">
            <a:extLst>
              <a:ext uri="{FF2B5EF4-FFF2-40B4-BE49-F238E27FC236}">
                <a16:creationId xmlns="" xmlns:a16="http://schemas.microsoft.com/office/drawing/2014/main" id="{6C115901-B9AA-42B0-8ED9-42674E6A5CFD}"/>
              </a:ext>
            </a:extLst>
          </p:cNvPr>
          <p:cNvSpPr txBox="1">
            <a:spLocks/>
          </p:cNvSpPr>
          <p:nvPr/>
        </p:nvSpPr>
        <p:spPr>
          <a:xfrm>
            <a:off x="3708034" y="3641295"/>
            <a:ext cx="3411741" cy="321627"/>
          </a:xfrm>
          <a:prstGeom prst="rect">
            <a:avLst/>
          </a:prstGeom>
        </p:spPr>
        <p:txBody>
          <a:bodyPr vert="horz" wrap="square" lIns="0" tIns="99060" rIns="0" bIns="0" rtlCol="0" anchor="ctr">
            <a:spAutoFit/>
          </a:bodyPr>
          <a:lstStyle>
            <a:defPPr>
              <a:defRPr lang="ru-RU"/>
            </a:defPPr>
            <a:lvl1pPr lvl="0"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Услуги связи</a:t>
            </a:r>
          </a:p>
        </p:txBody>
      </p:sp>
      <p:sp>
        <p:nvSpPr>
          <p:cNvPr id="118" name="object 38">
            <a:extLst>
              <a:ext uri="{FF2B5EF4-FFF2-40B4-BE49-F238E27FC236}">
                <a16:creationId xmlns="" xmlns:a16="http://schemas.microsoft.com/office/drawing/2014/main" id="{AD2A3534-E779-4DFC-A924-7F2A8AA44559}"/>
              </a:ext>
            </a:extLst>
          </p:cNvPr>
          <p:cNvSpPr txBox="1">
            <a:spLocks/>
          </p:cNvSpPr>
          <p:nvPr/>
        </p:nvSpPr>
        <p:spPr>
          <a:xfrm>
            <a:off x="7030936" y="1995879"/>
            <a:ext cx="4829389" cy="8756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Высокий уровень газификации природным газом является важнейшим фактором жизнеобеспечения населения, способствует стабильности социально-экономического развития территории</a:t>
            </a:r>
          </a:p>
        </p:txBody>
      </p:sp>
      <p:sp>
        <p:nvSpPr>
          <p:cNvPr id="119" name="object 38">
            <a:extLst>
              <a:ext uri="{FF2B5EF4-FFF2-40B4-BE49-F238E27FC236}">
                <a16:creationId xmlns="" xmlns:a16="http://schemas.microsoft.com/office/drawing/2014/main" id="{6E7D2D9F-E830-4DE1-86FD-B87FEB881497}"/>
              </a:ext>
            </a:extLst>
          </p:cNvPr>
          <p:cNvSpPr txBox="1">
            <a:spLocks/>
          </p:cNvSpPr>
          <p:nvPr/>
        </p:nvSpPr>
        <p:spPr>
          <a:xfrm>
            <a:off x="7604265" y="2922293"/>
            <a:ext cx="2298877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400" b="0" dirty="0">
                <a:solidFill>
                  <a:schemeClr val="tx1"/>
                </a:solidFill>
              </a:rPr>
              <a:t>Протяженность газопроводов </a:t>
            </a:r>
            <a:r>
              <a:rPr lang="ru-RU" sz="1400" dirty="0"/>
              <a:t>542,3 км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5E82ACA-60DE-4441-B487-21B6E66BABF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36" y="2903648"/>
            <a:ext cx="490407" cy="490407"/>
          </a:xfrm>
          <a:prstGeom prst="rect">
            <a:avLst/>
          </a:prstGeom>
        </p:spPr>
      </p:pic>
      <p:sp>
        <p:nvSpPr>
          <p:cNvPr id="120" name="object 38">
            <a:extLst>
              <a:ext uri="{FF2B5EF4-FFF2-40B4-BE49-F238E27FC236}">
                <a16:creationId xmlns="" xmlns:a16="http://schemas.microsoft.com/office/drawing/2014/main" id="{642EF1A0-B0F2-429D-A9CD-5BCF35434FF5}"/>
              </a:ext>
            </a:extLst>
          </p:cNvPr>
          <p:cNvSpPr txBox="1">
            <a:spLocks/>
          </p:cNvSpPr>
          <p:nvPr/>
        </p:nvSpPr>
        <p:spPr>
          <a:xfrm>
            <a:off x="9658228" y="2922293"/>
            <a:ext cx="2298877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400" b="0" dirty="0">
                <a:solidFill>
                  <a:schemeClr val="tx1"/>
                </a:solidFill>
              </a:rPr>
              <a:t>Уровень газификации жилого фонда – </a:t>
            </a:r>
            <a:r>
              <a:rPr lang="ru-RU" sz="1400" dirty="0"/>
              <a:t>97%   </a:t>
            </a:r>
          </a:p>
        </p:txBody>
      </p:sp>
      <p:sp>
        <p:nvSpPr>
          <p:cNvPr id="121" name="object 38">
            <a:extLst>
              <a:ext uri="{FF2B5EF4-FFF2-40B4-BE49-F238E27FC236}">
                <a16:creationId xmlns="" xmlns:a16="http://schemas.microsoft.com/office/drawing/2014/main" id="{0A869D59-5F00-4868-B83D-1D1B9D19CED8}"/>
              </a:ext>
            </a:extLst>
          </p:cNvPr>
          <p:cNvSpPr txBox="1">
            <a:spLocks/>
          </p:cNvSpPr>
          <p:nvPr/>
        </p:nvSpPr>
        <p:spPr>
          <a:xfrm>
            <a:off x="3942902" y="4152871"/>
            <a:ext cx="2942006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400" dirty="0"/>
              <a:t>Оператор проводной связи  </a:t>
            </a:r>
          </a:p>
          <a:p>
            <a:pPr lvl="0"/>
            <a:r>
              <a:rPr lang="ru-RU" sz="1400" b="1" dirty="0">
                <a:solidFill>
                  <a:srgbClr val="185292"/>
                </a:solidFill>
              </a:rPr>
              <a:t>ОАО «Ростелеком</a:t>
            </a:r>
          </a:p>
        </p:txBody>
      </p:sp>
      <p:sp>
        <p:nvSpPr>
          <p:cNvPr id="122" name="object 38">
            <a:extLst>
              <a:ext uri="{FF2B5EF4-FFF2-40B4-BE49-F238E27FC236}">
                <a16:creationId xmlns="" xmlns:a16="http://schemas.microsoft.com/office/drawing/2014/main" id="{C160E847-905A-4604-B633-B0090DFEC2B5}"/>
              </a:ext>
            </a:extLst>
          </p:cNvPr>
          <p:cNvSpPr txBox="1">
            <a:spLocks/>
          </p:cNvSpPr>
          <p:nvPr/>
        </p:nvSpPr>
        <p:spPr>
          <a:xfrm>
            <a:off x="4354044" y="4735168"/>
            <a:ext cx="2942006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1400" dirty="0"/>
              <a:t>Мобильная связь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68D3C10-6FDF-4C91-9AD2-320186930B4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82" y="4779202"/>
            <a:ext cx="425814" cy="425814"/>
          </a:xfrm>
          <a:prstGeom prst="rect">
            <a:avLst/>
          </a:prstGeom>
        </p:spPr>
      </p:pic>
      <p:sp>
        <p:nvSpPr>
          <p:cNvPr id="123" name="object 38">
            <a:extLst>
              <a:ext uri="{FF2B5EF4-FFF2-40B4-BE49-F238E27FC236}">
                <a16:creationId xmlns="" xmlns:a16="http://schemas.microsoft.com/office/drawing/2014/main" id="{B2FB4A5D-997A-4EAC-8D6D-42F5F058648E}"/>
              </a:ext>
            </a:extLst>
          </p:cNvPr>
          <p:cNvSpPr txBox="1">
            <a:spLocks/>
          </p:cNvSpPr>
          <p:nvPr/>
        </p:nvSpPr>
        <p:spPr>
          <a:xfrm>
            <a:off x="4367678" y="5116228"/>
            <a:ext cx="2942006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400" b="1" dirty="0">
                <a:solidFill>
                  <a:srgbClr val="185292"/>
                </a:solidFill>
              </a:rPr>
              <a:t>МТС</a:t>
            </a:r>
            <a:endParaRPr lang="ru-RU" sz="1400" dirty="0">
              <a:solidFill>
                <a:srgbClr val="185292"/>
              </a:solidFill>
            </a:endParaRPr>
          </a:p>
        </p:txBody>
      </p:sp>
      <p:sp>
        <p:nvSpPr>
          <p:cNvPr id="124" name="object 38">
            <a:extLst>
              <a:ext uri="{FF2B5EF4-FFF2-40B4-BE49-F238E27FC236}">
                <a16:creationId xmlns="" xmlns:a16="http://schemas.microsoft.com/office/drawing/2014/main" id="{1B3172B6-60C0-48EC-A73C-E1CE65BAE3E7}"/>
              </a:ext>
            </a:extLst>
          </p:cNvPr>
          <p:cNvSpPr txBox="1">
            <a:spLocks/>
          </p:cNvSpPr>
          <p:nvPr/>
        </p:nvSpPr>
        <p:spPr>
          <a:xfrm>
            <a:off x="4367678" y="5416303"/>
            <a:ext cx="2942006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400" b="1" dirty="0">
                <a:solidFill>
                  <a:srgbClr val="185292"/>
                </a:solidFill>
              </a:rPr>
              <a:t>Мегафон</a:t>
            </a:r>
            <a:endParaRPr lang="ru-RU" sz="1400" dirty="0">
              <a:solidFill>
                <a:srgbClr val="185292"/>
              </a:solidFill>
            </a:endParaRPr>
          </a:p>
        </p:txBody>
      </p:sp>
      <p:sp>
        <p:nvSpPr>
          <p:cNvPr id="125" name="object 38">
            <a:extLst>
              <a:ext uri="{FF2B5EF4-FFF2-40B4-BE49-F238E27FC236}">
                <a16:creationId xmlns="" xmlns:a16="http://schemas.microsoft.com/office/drawing/2014/main" id="{7FA56D9C-367B-40A1-A211-8AC48EB56631}"/>
              </a:ext>
            </a:extLst>
          </p:cNvPr>
          <p:cNvSpPr txBox="1">
            <a:spLocks/>
          </p:cNvSpPr>
          <p:nvPr/>
        </p:nvSpPr>
        <p:spPr>
          <a:xfrm>
            <a:off x="4367678" y="5716379"/>
            <a:ext cx="2942006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400" b="1" dirty="0">
                <a:solidFill>
                  <a:srgbClr val="185292"/>
                </a:solidFill>
              </a:rPr>
              <a:t>Теле-2</a:t>
            </a:r>
            <a:endParaRPr lang="ru-RU" sz="1400" dirty="0">
              <a:solidFill>
                <a:srgbClr val="1852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2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12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2D5C8AA4-6317-9FF0-13F4-1216E5E23BA3}"/>
              </a:ext>
            </a:extLst>
          </p:cNvPr>
          <p:cNvSpPr txBox="1">
            <a:spLocks/>
          </p:cNvSpPr>
          <p:nvPr/>
        </p:nvSpPr>
        <p:spPr>
          <a:xfrm>
            <a:off x="318975" y="258811"/>
            <a:ext cx="8748825" cy="654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780"/>
              </a:spcBef>
              <a:buNone/>
              <a:defRPr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ЗЕМЕЛЬНЫЕ УЧАСТКИ, ПРЕДЛАГАЕМЫЕ В ЦЕЛЯХ</a:t>
            </a:r>
            <a:br>
              <a:rPr lang="ru-RU" dirty="0"/>
            </a:br>
            <a:r>
              <a:rPr lang="ru-RU" dirty="0"/>
              <a:t>РАЗВИТИЯ ИНВЕСТИЦИОННОЙ ДЕЯТЕЛЬНОСТИ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93FCAAC6-1701-4F16-9BE1-BA1CAD5D87C6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41" name="object 6">
              <a:extLst>
                <a:ext uri="{FF2B5EF4-FFF2-40B4-BE49-F238E27FC236}">
                  <a16:creationId xmlns="" xmlns:a16="http://schemas.microsoft.com/office/drawing/2014/main" id="{6FC7E42C-B6E5-4020-A52D-8F02BAC171EB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="" xmlns:a16="http://schemas.microsoft.com/office/drawing/2014/main" id="{6A711832-E361-42E4-BDAA-D6026745A510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="" xmlns:a16="http://schemas.microsoft.com/office/drawing/2014/main" id="{529F6E08-C2B9-4CE5-B425-9B9D7FAABBA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="" xmlns:a16="http://schemas.microsoft.com/office/drawing/2014/main" id="{391E8305-64CB-4939-964B-34FD8A909A6B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="" xmlns:a16="http://schemas.microsoft.com/office/drawing/2014/main" id="{BF1A5E08-B0B7-4AE2-BCC9-3BF3AFCAED29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="" xmlns:a16="http://schemas.microsoft.com/office/drawing/2014/main" id="{D40BB732-5324-458A-9876-1AF1F00F189F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="" xmlns:a16="http://schemas.microsoft.com/office/drawing/2014/main" id="{DA444802-1C4D-4817-B26A-0772FEAA52E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="" xmlns:a16="http://schemas.microsoft.com/office/drawing/2014/main" id="{FD5DA158-8D7E-476C-B182-4748E3B0C6D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="" xmlns:a16="http://schemas.microsoft.com/office/drawing/2014/main" id="{ABBC838B-FD64-42B0-A296-86003747EB9E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="" xmlns:a16="http://schemas.microsoft.com/office/drawing/2014/main" id="{6B97B8E4-F20D-4E62-A0E7-DA0D6D1A2274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="" xmlns:a16="http://schemas.microsoft.com/office/drawing/2014/main" id="{3653C023-2D57-4EC5-96A0-0FBE5BF71A7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="" xmlns:a16="http://schemas.microsoft.com/office/drawing/2014/main" id="{D39E4733-D345-4E1E-BC45-F19EFD701ACB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="" xmlns:a16="http://schemas.microsoft.com/office/drawing/2014/main" id="{F1CF4D60-2C03-473E-8DD8-A2548DCE0811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="" xmlns:a16="http://schemas.microsoft.com/office/drawing/2014/main" id="{7CD8ECD0-F8FA-4FC1-96C3-5229E1FF919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="" xmlns:a16="http://schemas.microsoft.com/office/drawing/2014/main" id="{055DD66E-7F79-4C06-8D06-1DB827203D5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="" xmlns:a16="http://schemas.microsoft.com/office/drawing/2014/main" id="{B8DE603A-68AC-4AC3-9B84-B0484E87A700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="" xmlns:a16="http://schemas.microsoft.com/office/drawing/2014/main" id="{67314EE4-6356-49D4-B513-287D346C5B3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="" xmlns:a16="http://schemas.microsoft.com/office/drawing/2014/main" id="{B53DEC9A-FAF9-4BC8-A3A6-362873E3C6B7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="" xmlns:a16="http://schemas.microsoft.com/office/drawing/2014/main" id="{723C831D-D612-4F08-871B-DD6BF191631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="" xmlns:a16="http://schemas.microsoft.com/office/drawing/2014/main" id="{C669EB22-5E0F-4E84-990C-E2D0D2982227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="" xmlns:a16="http://schemas.microsoft.com/office/drawing/2014/main" id="{52F9905E-781A-41FF-8579-43C745B403FC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="" xmlns:a16="http://schemas.microsoft.com/office/drawing/2014/main" id="{18DAEE46-2AEE-41B4-B7ED-8E3DE1247C31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="" xmlns:a16="http://schemas.microsoft.com/office/drawing/2014/main" id="{9753484E-2A47-42CC-87AD-E89A204EBD15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="" xmlns:a16="http://schemas.microsoft.com/office/drawing/2014/main" id="{F2A85FE9-ABFC-41EE-9A72-6A7519E68B66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="" xmlns:a16="http://schemas.microsoft.com/office/drawing/2014/main" id="{DD081A8A-85B5-41A6-AE50-589C15DDE72C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="" xmlns:a16="http://schemas.microsoft.com/office/drawing/2014/main" id="{00902A28-7AA4-446E-BE1E-328DC2A4FF02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="" xmlns:a16="http://schemas.microsoft.com/office/drawing/2014/main" id="{76546880-359F-4874-B283-F407A5DE1C09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="" xmlns:a16="http://schemas.microsoft.com/office/drawing/2014/main" id="{D51006B0-39F8-4118-AD20-4F2CBBAE023F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="" xmlns:a16="http://schemas.microsoft.com/office/drawing/2014/main" id="{0FC170CA-7716-4D34-8F4D-6EE7CA178218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object 34">
            <a:extLst>
              <a:ext uri="{FF2B5EF4-FFF2-40B4-BE49-F238E27FC236}">
                <a16:creationId xmlns="" xmlns:a16="http://schemas.microsoft.com/office/drawing/2014/main" id="{5347BFC9-DD55-4A2D-B9DF-31DD70535395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3" y="1515839"/>
            <a:ext cx="6551727" cy="4254833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EBFCAD05-2335-4E14-818B-6D1AEDA9ED53}"/>
              </a:ext>
            </a:extLst>
          </p:cNvPr>
          <p:cNvSpPr/>
          <p:nvPr/>
        </p:nvSpPr>
        <p:spPr>
          <a:xfrm>
            <a:off x="7035800" y="1513875"/>
            <a:ext cx="4853509" cy="4250280"/>
          </a:xfrm>
          <a:prstGeom prst="rect">
            <a:avLst/>
          </a:prstGeom>
          <a:solidFill>
            <a:srgbClr val="1850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531A9CBD-A290-4A9A-9BE3-F0E50176D932}"/>
              </a:ext>
            </a:extLst>
          </p:cNvPr>
          <p:cNvGrpSpPr/>
          <p:nvPr/>
        </p:nvGrpSpPr>
        <p:grpSpPr>
          <a:xfrm>
            <a:off x="7273178" y="4838184"/>
            <a:ext cx="692159" cy="598589"/>
            <a:chOff x="7323051" y="1561842"/>
            <a:chExt cx="692159" cy="598589"/>
          </a:xfrm>
        </p:grpSpPr>
        <p:pic>
          <p:nvPicPr>
            <p:cNvPr id="76" name="Рисунок 75">
              <a:extLst>
                <a:ext uri="{FF2B5EF4-FFF2-40B4-BE49-F238E27FC236}">
                  <a16:creationId xmlns="" xmlns:a16="http://schemas.microsoft.com/office/drawing/2014/main" id="{66305524-D5D2-48A6-9898-BCCC0608A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323051" y="1561842"/>
              <a:ext cx="611325" cy="598589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03646F68-6871-4E19-8E40-6380F78EDBC7}"/>
                </a:ext>
              </a:extLst>
            </p:cNvPr>
            <p:cNvSpPr txBox="1"/>
            <p:nvPr/>
          </p:nvSpPr>
          <p:spPr>
            <a:xfrm>
              <a:off x="7381680" y="1616608"/>
              <a:ext cx="63353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185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М²</a:t>
              </a:r>
            </a:p>
          </p:txBody>
        </p:sp>
      </p:grp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AA0D82AA-9C46-4F96-AF1B-9BECF392C7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73178" y="2744549"/>
            <a:ext cx="611325" cy="598589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22A66CBE-0FE4-4675-9C36-507763D9212A}"/>
              </a:ext>
            </a:extLst>
          </p:cNvPr>
          <p:cNvSpPr txBox="1"/>
          <p:nvPr/>
        </p:nvSpPr>
        <p:spPr>
          <a:xfrm>
            <a:off x="7331807" y="2799315"/>
            <a:ext cx="63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М²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251A82B8-A69F-4273-887F-0CF04523B197}"/>
              </a:ext>
            </a:extLst>
          </p:cNvPr>
          <p:cNvGrpSpPr/>
          <p:nvPr/>
        </p:nvGrpSpPr>
        <p:grpSpPr>
          <a:xfrm>
            <a:off x="7273178" y="3802796"/>
            <a:ext cx="692159" cy="598589"/>
            <a:chOff x="7323051" y="1561842"/>
            <a:chExt cx="692159" cy="598589"/>
          </a:xfrm>
        </p:grpSpPr>
        <p:pic>
          <p:nvPicPr>
            <p:cNvPr id="82" name="Рисунок 81">
              <a:extLst>
                <a:ext uri="{FF2B5EF4-FFF2-40B4-BE49-F238E27FC236}">
                  <a16:creationId xmlns="" xmlns:a16="http://schemas.microsoft.com/office/drawing/2014/main" id="{2E337144-BDF1-4D44-81EF-BE5627797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323051" y="1561842"/>
              <a:ext cx="611325" cy="59858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0C399D63-2B48-4E54-879E-F9D0F2F07AE1}"/>
                </a:ext>
              </a:extLst>
            </p:cNvPr>
            <p:cNvSpPr txBox="1"/>
            <p:nvPr/>
          </p:nvSpPr>
          <p:spPr>
            <a:xfrm>
              <a:off x="7381680" y="1616608"/>
              <a:ext cx="63353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185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М²</a:t>
              </a:r>
            </a:p>
          </p:txBody>
        </p:sp>
      </p:grp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8602036A-62B2-49DE-B07C-2DD900D97A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73178" y="1732022"/>
            <a:ext cx="611325" cy="598589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F1B1B8BF-3467-40A4-9B7E-3AD7C6054D97}"/>
              </a:ext>
            </a:extLst>
          </p:cNvPr>
          <p:cNvSpPr txBox="1"/>
          <p:nvPr/>
        </p:nvSpPr>
        <p:spPr>
          <a:xfrm>
            <a:off x="7331807" y="1786788"/>
            <a:ext cx="63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М²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3F108534-1B06-4917-B045-4A4D75DFF619}"/>
              </a:ext>
            </a:extLst>
          </p:cNvPr>
          <p:cNvGrpSpPr/>
          <p:nvPr/>
        </p:nvGrpSpPr>
        <p:grpSpPr>
          <a:xfrm>
            <a:off x="8369242" y="1527450"/>
            <a:ext cx="3704571" cy="908202"/>
            <a:chOff x="8267642" y="1527450"/>
            <a:chExt cx="3704571" cy="908202"/>
          </a:xfrm>
        </p:grpSpPr>
        <p:sp>
          <p:nvSpPr>
            <p:cNvPr id="87" name="object 40">
              <a:extLst>
                <a:ext uri="{FF2B5EF4-FFF2-40B4-BE49-F238E27FC236}">
                  <a16:creationId xmlns="" xmlns:a16="http://schemas.microsoft.com/office/drawing/2014/main" id="{AAF1739E-8086-44C9-B3F8-DE82DCE1D096}"/>
                </a:ext>
              </a:extLst>
            </p:cNvPr>
            <p:cNvSpPr txBox="1"/>
            <p:nvPr/>
          </p:nvSpPr>
          <p:spPr>
            <a:xfrm>
              <a:off x="8267642" y="1527450"/>
              <a:ext cx="2567454" cy="335989"/>
            </a:xfrm>
            <a:prstGeom prst="rect">
              <a:avLst/>
            </a:prstGeom>
          </p:spPr>
          <p:txBody>
            <a:bodyPr vert="horz" wrap="square" lIns="0" tIns="149860" rIns="0" bIns="0" rtlCol="0">
              <a:spAutoFit/>
            </a:bodyPr>
            <a:lstStyle/>
            <a:p>
              <a:r>
                <a:rPr lang="ru-RU" sz="12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Площадка 1</a:t>
              </a:r>
              <a:endParaRPr lang="ru-RU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88" name="object 40">
              <a:extLst>
                <a:ext uri="{FF2B5EF4-FFF2-40B4-BE49-F238E27FC236}">
                  <a16:creationId xmlns="" xmlns:a16="http://schemas.microsoft.com/office/drawing/2014/main" id="{333FC3CD-5843-4269-A031-98D3158666B2}"/>
                </a:ext>
              </a:extLst>
            </p:cNvPr>
            <p:cNvSpPr txBox="1"/>
            <p:nvPr/>
          </p:nvSpPr>
          <p:spPr>
            <a:xfrm>
              <a:off x="8312863" y="1730331"/>
              <a:ext cx="3659350" cy="705321"/>
            </a:xfrm>
            <a:prstGeom prst="rect">
              <a:avLst/>
            </a:prstGeom>
          </p:spPr>
          <p:txBody>
            <a:bodyPr vert="horz" wrap="square" lIns="0" tIns="149860" rIns="0" bIns="0" rtlCol="0">
              <a:spAutoFit/>
            </a:bodyPr>
            <a:lstStyle>
              <a:defPPr>
                <a:defRPr lang="ru-RU"/>
              </a:defPPr>
              <a:lvl1pPr>
                <a:defRPr sz="1200" b="1" i="1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defRPr>
              </a:lvl1pPr>
            </a:lstStyle>
            <a:p>
              <a:r>
                <a:rPr lang="ru-RU" b="0" i="0" dirty="0" err="1"/>
                <a:t>с.Челно</a:t>
              </a:r>
              <a:r>
                <a:rPr lang="ru-RU" b="0" i="0" dirty="0"/>
                <a:t>-Вершины, </a:t>
              </a:r>
            </a:p>
            <a:p>
              <a:r>
                <a:rPr lang="ru-RU" b="0" i="0" dirty="0"/>
                <a:t>трасса Челно-Вершины-Сергиевск-Самара 4 км  </a:t>
              </a:r>
            </a:p>
            <a:p>
              <a:r>
                <a:rPr lang="ru-RU" b="0" dirty="0"/>
                <a:t>     63:35:0805001:23</a:t>
              </a:r>
            </a:p>
          </p:txBody>
        </p:sp>
      </p:grpSp>
      <p:sp>
        <p:nvSpPr>
          <p:cNvPr id="89" name="Овал 88">
            <a:extLst>
              <a:ext uri="{FF2B5EF4-FFF2-40B4-BE49-F238E27FC236}">
                <a16:creationId xmlns="" xmlns:a16="http://schemas.microsoft.com/office/drawing/2014/main" id="{C41BB17D-A509-40EF-BEB1-BF20A656B3C3}"/>
              </a:ext>
            </a:extLst>
          </p:cNvPr>
          <p:cNvSpPr/>
          <p:nvPr/>
        </p:nvSpPr>
        <p:spPr>
          <a:xfrm>
            <a:off x="8421532" y="2287955"/>
            <a:ext cx="72446" cy="72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="" xmlns:a16="http://schemas.microsoft.com/office/drawing/2014/main" id="{20D8D732-850F-4E23-B238-C0D4C4A2D4CC}"/>
              </a:ext>
            </a:extLst>
          </p:cNvPr>
          <p:cNvCxnSpPr>
            <a:cxnSpLocks/>
          </p:cNvCxnSpPr>
          <p:nvPr/>
        </p:nvCxnSpPr>
        <p:spPr>
          <a:xfrm>
            <a:off x="8088662" y="1719591"/>
            <a:ext cx="0" cy="6598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6D434260-1B4A-4D3E-8848-7EC57A8193A8}"/>
              </a:ext>
            </a:extLst>
          </p:cNvPr>
          <p:cNvGrpSpPr/>
          <p:nvPr/>
        </p:nvGrpSpPr>
        <p:grpSpPr>
          <a:xfrm>
            <a:off x="8369242" y="2555781"/>
            <a:ext cx="3704571" cy="908202"/>
            <a:chOff x="8267642" y="2691150"/>
            <a:chExt cx="3704571" cy="908202"/>
          </a:xfrm>
        </p:grpSpPr>
        <p:sp>
          <p:nvSpPr>
            <p:cNvPr id="91" name="object 40">
              <a:extLst>
                <a:ext uri="{FF2B5EF4-FFF2-40B4-BE49-F238E27FC236}">
                  <a16:creationId xmlns="" xmlns:a16="http://schemas.microsoft.com/office/drawing/2014/main" id="{191080E3-B81F-4A31-948B-D2416BE780E7}"/>
                </a:ext>
              </a:extLst>
            </p:cNvPr>
            <p:cNvSpPr txBox="1"/>
            <p:nvPr/>
          </p:nvSpPr>
          <p:spPr>
            <a:xfrm>
              <a:off x="8267642" y="2691150"/>
              <a:ext cx="2567454" cy="335989"/>
            </a:xfrm>
            <a:prstGeom prst="rect">
              <a:avLst/>
            </a:prstGeom>
          </p:spPr>
          <p:txBody>
            <a:bodyPr vert="horz" wrap="square" lIns="0" tIns="149860" rIns="0" bIns="0" rtlCol="0">
              <a:spAutoFit/>
            </a:bodyPr>
            <a:lstStyle/>
            <a:p>
              <a:r>
                <a:rPr lang="ru-RU" sz="12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Площадка 2</a:t>
              </a:r>
              <a:endParaRPr lang="ru-RU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92" name="object 40">
              <a:extLst>
                <a:ext uri="{FF2B5EF4-FFF2-40B4-BE49-F238E27FC236}">
                  <a16:creationId xmlns="" xmlns:a16="http://schemas.microsoft.com/office/drawing/2014/main" id="{928AD622-6A1D-49BA-9723-031A911065E9}"/>
                </a:ext>
              </a:extLst>
            </p:cNvPr>
            <p:cNvSpPr txBox="1"/>
            <p:nvPr/>
          </p:nvSpPr>
          <p:spPr>
            <a:xfrm>
              <a:off x="8312863" y="2894031"/>
              <a:ext cx="3659350" cy="705321"/>
            </a:xfrm>
            <a:prstGeom prst="rect">
              <a:avLst/>
            </a:prstGeom>
          </p:spPr>
          <p:txBody>
            <a:bodyPr vert="horz" wrap="square" lIns="0" tIns="149860" rIns="0" bIns="0" rtlCol="0">
              <a:spAutoFit/>
            </a:bodyPr>
            <a:lstStyle>
              <a:defPPr>
                <a:defRPr lang="ru-RU"/>
              </a:defPPr>
              <a:lvl1pPr>
                <a:defRPr sz="1200" b="1" i="1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defRPr>
              </a:lvl1pPr>
            </a:lstStyle>
            <a:p>
              <a:r>
                <a:rPr lang="ru-RU" b="0" i="0" dirty="0"/>
                <a:t>с. Челно-Вершины</a:t>
              </a:r>
            </a:p>
            <a:p>
              <a:r>
                <a:rPr lang="ru-RU" b="0" i="0" dirty="0"/>
                <a:t>ул. Промышленная, 10</a:t>
              </a:r>
              <a:endParaRPr lang="ru-RU" dirty="0"/>
            </a:p>
            <a:p>
              <a:r>
                <a:rPr lang="ru-RU" dirty="0"/>
                <a:t>      </a:t>
              </a:r>
              <a:r>
                <a:rPr lang="ru-RU" b="0" dirty="0"/>
                <a:t>63:35:0803002:1</a:t>
              </a:r>
            </a:p>
          </p:txBody>
        </p:sp>
      </p:grp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CF09831E-3004-4E4A-8173-C540E4B19EA9}"/>
              </a:ext>
            </a:extLst>
          </p:cNvPr>
          <p:cNvSpPr/>
          <p:nvPr/>
        </p:nvSpPr>
        <p:spPr>
          <a:xfrm>
            <a:off x="8421532" y="3332153"/>
            <a:ext cx="72446" cy="72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="" xmlns:a16="http://schemas.microsoft.com/office/drawing/2014/main" id="{3C5065AB-F509-4498-B5B2-300B7ED9836B}"/>
              </a:ext>
            </a:extLst>
          </p:cNvPr>
          <p:cNvCxnSpPr>
            <a:cxnSpLocks/>
          </p:cNvCxnSpPr>
          <p:nvPr/>
        </p:nvCxnSpPr>
        <p:spPr>
          <a:xfrm>
            <a:off x="8124885" y="2732453"/>
            <a:ext cx="0" cy="6598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A849C00D-07B3-44BF-8E59-302843ECC6C0}"/>
              </a:ext>
            </a:extLst>
          </p:cNvPr>
          <p:cNvGrpSpPr/>
          <p:nvPr/>
        </p:nvGrpSpPr>
        <p:grpSpPr>
          <a:xfrm>
            <a:off x="8369242" y="3584112"/>
            <a:ext cx="3704571" cy="908202"/>
            <a:chOff x="8267642" y="3659863"/>
            <a:chExt cx="3704571" cy="908202"/>
          </a:xfrm>
        </p:grpSpPr>
        <p:sp>
          <p:nvSpPr>
            <p:cNvPr id="97" name="object 40">
              <a:extLst>
                <a:ext uri="{FF2B5EF4-FFF2-40B4-BE49-F238E27FC236}">
                  <a16:creationId xmlns="" xmlns:a16="http://schemas.microsoft.com/office/drawing/2014/main" id="{BA448880-AD7D-4C19-8693-C74B196DD9B3}"/>
                </a:ext>
              </a:extLst>
            </p:cNvPr>
            <p:cNvSpPr txBox="1"/>
            <p:nvPr/>
          </p:nvSpPr>
          <p:spPr>
            <a:xfrm>
              <a:off x="8267642" y="3659863"/>
              <a:ext cx="2567454" cy="335989"/>
            </a:xfrm>
            <a:prstGeom prst="rect">
              <a:avLst/>
            </a:prstGeom>
          </p:spPr>
          <p:txBody>
            <a:bodyPr vert="horz" wrap="square" lIns="0" tIns="149860" rIns="0" bIns="0" rtlCol="0">
              <a:spAutoFit/>
            </a:bodyPr>
            <a:lstStyle/>
            <a:p>
              <a:r>
                <a:rPr lang="ru-RU" sz="12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Площадка 3</a:t>
              </a:r>
              <a:endParaRPr lang="ru-RU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98" name="object 40">
              <a:extLst>
                <a:ext uri="{FF2B5EF4-FFF2-40B4-BE49-F238E27FC236}">
                  <a16:creationId xmlns="" xmlns:a16="http://schemas.microsoft.com/office/drawing/2014/main" id="{A42FB61C-9837-42E3-87B4-3575EEE81595}"/>
                </a:ext>
              </a:extLst>
            </p:cNvPr>
            <p:cNvSpPr txBox="1"/>
            <p:nvPr/>
          </p:nvSpPr>
          <p:spPr>
            <a:xfrm>
              <a:off x="8312863" y="3862744"/>
              <a:ext cx="3659350" cy="705321"/>
            </a:xfrm>
            <a:prstGeom prst="rect">
              <a:avLst/>
            </a:prstGeom>
          </p:spPr>
          <p:txBody>
            <a:bodyPr vert="horz" wrap="square" lIns="0" tIns="149860" rIns="0" bIns="0" rtlCol="0">
              <a:spAutoFit/>
            </a:bodyPr>
            <a:lstStyle>
              <a:defPPr>
                <a:defRPr lang="ru-RU"/>
              </a:defPPr>
              <a:lvl1pPr>
                <a:defRPr sz="1200" b="1" i="1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defRPr>
              </a:lvl1pPr>
            </a:lstStyle>
            <a:p>
              <a:r>
                <a:rPr lang="ru-RU" b="0" i="0" dirty="0"/>
                <a:t>с. Челно-Вершины </a:t>
              </a:r>
            </a:p>
            <a:p>
              <a:r>
                <a:rPr lang="ru-RU" b="0" i="0" dirty="0"/>
                <a:t>ул. Промышленная, 10</a:t>
              </a:r>
            </a:p>
            <a:p>
              <a:r>
                <a:rPr lang="ru-RU" b="0" dirty="0"/>
                <a:t>     63:35:0802025:1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E2BD6FB5-9B6C-46E1-89C5-0DD267904012}"/>
              </a:ext>
            </a:extLst>
          </p:cNvPr>
          <p:cNvGrpSpPr/>
          <p:nvPr/>
        </p:nvGrpSpPr>
        <p:grpSpPr>
          <a:xfrm>
            <a:off x="8369242" y="4612443"/>
            <a:ext cx="3704571" cy="908202"/>
            <a:chOff x="8281568" y="4612443"/>
            <a:chExt cx="3704571" cy="908202"/>
          </a:xfrm>
        </p:grpSpPr>
        <p:sp>
          <p:nvSpPr>
            <p:cNvPr id="100" name="object 40">
              <a:extLst>
                <a:ext uri="{FF2B5EF4-FFF2-40B4-BE49-F238E27FC236}">
                  <a16:creationId xmlns="" xmlns:a16="http://schemas.microsoft.com/office/drawing/2014/main" id="{B512F903-592B-4EF0-977A-DF6CF3D55271}"/>
                </a:ext>
              </a:extLst>
            </p:cNvPr>
            <p:cNvSpPr txBox="1"/>
            <p:nvPr/>
          </p:nvSpPr>
          <p:spPr>
            <a:xfrm>
              <a:off x="8281568" y="4612443"/>
              <a:ext cx="2567454" cy="335989"/>
            </a:xfrm>
            <a:prstGeom prst="rect">
              <a:avLst/>
            </a:prstGeom>
          </p:spPr>
          <p:txBody>
            <a:bodyPr vert="horz" wrap="square" lIns="0" tIns="149860" rIns="0" bIns="0" rtlCol="0">
              <a:spAutoFit/>
            </a:bodyPr>
            <a:lstStyle/>
            <a:p>
              <a:r>
                <a:rPr lang="ru-RU" sz="12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 </a:t>
              </a:r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Площадка 4</a:t>
              </a:r>
              <a:endParaRPr lang="ru-RU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01" name="object 40">
              <a:extLst>
                <a:ext uri="{FF2B5EF4-FFF2-40B4-BE49-F238E27FC236}">
                  <a16:creationId xmlns="" xmlns:a16="http://schemas.microsoft.com/office/drawing/2014/main" id="{5FE6E8DB-8F64-44F2-9569-CC1A597A0AC6}"/>
                </a:ext>
              </a:extLst>
            </p:cNvPr>
            <p:cNvSpPr txBox="1"/>
            <p:nvPr/>
          </p:nvSpPr>
          <p:spPr>
            <a:xfrm>
              <a:off x="8326789" y="4815324"/>
              <a:ext cx="3659350" cy="705321"/>
            </a:xfrm>
            <a:prstGeom prst="rect">
              <a:avLst/>
            </a:prstGeom>
          </p:spPr>
          <p:txBody>
            <a:bodyPr vert="horz" wrap="square" lIns="0" tIns="149860" rIns="0" bIns="0" rtlCol="0">
              <a:spAutoFit/>
            </a:bodyPr>
            <a:lstStyle>
              <a:defPPr>
                <a:defRPr lang="ru-RU"/>
              </a:defPPr>
              <a:lvl1pPr>
                <a:defRPr sz="1200" b="1" i="1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defRPr>
              </a:lvl1pPr>
            </a:lstStyle>
            <a:p>
              <a:r>
                <a:rPr lang="ru-RU" b="0" i="0" dirty="0"/>
                <a:t>с. Челно-Вершины </a:t>
              </a:r>
            </a:p>
            <a:p>
              <a:r>
                <a:rPr lang="ru-RU" b="0" i="0" dirty="0" err="1"/>
                <a:t>мкр</a:t>
              </a:r>
              <a:r>
                <a:rPr lang="ru-RU" b="0" i="0" dirty="0"/>
                <a:t>. Сельхозтехника</a:t>
              </a:r>
            </a:p>
            <a:p>
              <a:r>
                <a:rPr lang="ru-RU" b="0" i="0" dirty="0"/>
                <a:t>     63:35:0802026</a:t>
              </a:r>
            </a:p>
          </p:txBody>
        </p:sp>
      </p:grpSp>
      <p:sp>
        <p:nvSpPr>
          <p:cNvPr id="102" name="Овал 101">
            <a:extLst>
              <a:ext uri="{FF2B5EF4-FFF2-40B4-BE49-F238E27FC236}">
                <a16:creationId xmlns="" xmlns:a16="http://schemas.microsoft.com/office/drawing/2014/main" id="{920EFCE2-4025-4495-8A47-622E0D76E0FD}"/>
              </a:ext>
            </a:extLst>
          </p:cNvPr>
          <p:cNvSpPr/>
          <p:nvPr/>
        </p:nvSpPr>
        <p:spPr>
          <a:xfrm>
            <a:off x="8421532" y="4369849"/>
            <a:ext cx="72446" cy="72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>
            <a:extLst>
              <a:ext uri="{FF2B5EF4-FFF2-40B4-BE49-F238E27FC236}">
                <a16:creationId xmlns="" xmlns:a16="http://schemas.microsoft.com/office/drawing/2014/main" id="{DD549AB1-7664-46C9-A7F8-9704586A12C5}"/>
              </a:ext>
            </a:extLst>
          </p:cNvPr>
          <p:cNvSpPr/>
          <p:nvPr/>
        </p:nvSpPr>
        <p:spPr>
          <a:xfrm>
            <a:off x="8421532" y="5392976"/>
            <a:ext cx="72446" cy="72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4" name="Прямая соединительная линия 103">
            <a:extLst>
              <a:ext uri="{FF2B5EF4-FFF2-40B4-BE49-F238E27FC236}">
                <a16:creationId xmlns="" xmlns:a16="http://schemas.microsoft.com/office/drawing/2014/main" id="{19EB16A0-F6FF-4A33-9E4A-1C4A0ECB3C4F}"/>
              </a:ext>
            </a:extLst>
          </p:cNvPr>
          <p:cNvCxnSpPr>
            <a:cxnSpLocks/>
          </p:cNvCxnSpPr>
          <p:nvPr/>
        </p:nvCxnSpPr>
        <p:spPr>
          <a:xfrm>
            <a:off x="8126850" y="3777277"/>
            <a:ext cx="0" cy="6598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="" xmlns:a16="http://schemas.microsoft.com/office/drawing/2014/main" id="{D1C65EC9-D2A5-4C88-956C-00DF06F7A974}"/>
              </a:ext>
            </a:extLst>
          </p:cNvPr>
          <p:cNvCxnSpPr>
            <a:cxnSpLocks/>
          </p:cNvCxnSpPr>
          <p:nvPr/>
        </p:nvCxnSpPr>
        <p:spPr>
          <a:xfrm>
            <a:off x="8126850" y="4805581"/>
            <a:ext cx="0" cy="6598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6A627E9D-80EB-4580-92B6-519CA2CE9ED6}"/>
              </a:ext>
            </a:extLst>
          </p:cNvPr>
          <p:cNvGrpSpPr/>
          <p:nvPr/>
        </p:nvGrpSpPr>
        <p:grpSpPr>
          <a:xfrm>
            <a:off x="6301966" y="3442497"/>
            <a:ext cx="415065" cy="415065"/>
            <a:chOff x="6301966" y="3442497"/>
            <a:chExt cx="415065" cy="415065"/>
          </a:xfrm>
        </p:grpSpPr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97F9203A-0A93-4CB7-B139-962D700F6433}"/>
                </a:ext>
              </a:extLst>
            </p:cNvPr>
            <p:cNvSpPr/>
            <p:nvPr/>
          </p:nvSpPr>
          <p:spPr>
            <a:xfrm>
              <a:off x="6301966" y="3442497"/>
              <a:ext cx="415065" cy="415065"/>
            </a:xfrm>
            <a:prstGeom prst="ellipse">
              <a:avLst/>
            </a:prstGeom>
            <a:solidFill>
              <a:srgbClr val="185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3CC5BAC5-3768-4F24-95AB-64DF72B357BB}"/>
                </a:ext>
              </a:extLst>
            </p:cNvPr>
            <p:cNvSpPr txBox="1"/>
            <p:nvPr/>
          </p:nvSpPr>
          <p:spPr>
            <a:xfrm>
              <a:off x="6358655" y="3465363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="" xmlns:a16="http://schemas.microsoft.com/office/drawing/2014/main" id="{80BDDC09-72EF-4D75-B01E-3BD2CD212399}"/>
              </a:ext>
            </a:extLst>
          </p:cNvPr>
          <p:cNvGrpSpPr/>
          <p:nvPr/>
        </p:nvGrpSpPr>
        <p:grpSpPr>
          <a:xfrm>
            <a:off x="832272" y="3616663"/>
            <a:ext cx="423032" cy="423032"/>
            <a:chOff x="6301966" y="3442497"/>
            <a:chExt cx="415065" cy="415065"/>
          </a:xfrm>
        </p:grpSpPr>
        <p:sp>
          <p:nvSpPr>
            <p:cNvPr id="119" name="Овал 118">
              <a:extLst>
                <a:ext uri="{FF2B5EF4-FFF2-40B4-BE49-F238E27FC236}">
                  <a16:creationId xmlns="" xmlns:a16="http://schemas.microsoft.com/office/drawing/2014/main" id="{32E5046D-29B5-4F70-AD3A-2A6185C36669}"/>
                </a:ext>
              </a:extLst>
            </p:cNvPr>
            <p:cNvSpPr/>
            <p:nvPr/>
          </p:nvSpPr>
          <p:spPr>
            <a:xfrm>
              <a:off x="6301966" y="3442497"/>
              <a:ext cx="415065" cy="415065"/>
            </a:xfrm>
            <a:prstGeom prst="ellipse">
              <a:avLst/>
            </a:prstGeom>
            <a:solidFill>
              <a:srgbClr val="185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207FB78E-9213-4573-B585-57EF10799376}"/>
                </a:ext>
              </a:extLst>
            </p:cNvPr>
            <p:cNvSpPr txBox="1"/>
            <p:nvPr/>
          </p:nvSpPr>
          <p:spPr>
            <a:xfrm>
              <a:off x="6369365" y="3475235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="" xmlns:a16="http://schemas.microsoft.com/office/drawing/2014/main" id="{37285F22-A421-4158-B098-61D25A42C934}"/>
              </a:ext>
            </a:extLst>
          </p:cNvPr>
          <p:cNvGrpSpPr/>
          <p:nvPr/>
        </p:nvGrpSpPr>
        <p:grpSpPr>
          <a:xfrm>
            <a:off x="2905126" y="4693639"/>
            <a:ext cx="509588" cy="528639"/>
            <a:chOff x="6329120" y="3442496"/>
            <a:chExt cx="415065" cy="430582"/>
          </a:xfrm>
        </p:grpSpPr>
        <p:sp>
          <p:nvSpPr>
            <p:cNvPr id="122" name="Овал 121">
              <a:extLst>
                <a:ext uri="{FF2B5EF4-FFF2-40B4-BE49-F238E27FC236}">
                  <a16:creationId xmlns="" xmlns:a16="http://schemas.microsoft.com/office/drawing/2014/main" id="{6A14F278-96AA-4E99-A8FB-45E3CA5F403B}"/>
                </a:ext>
              </a:extLst>
            </p:cNvPr>
            <p:cNvSpPr/>
            <p:nvPr/>
          </p:nvSpPr>
          <p:spPr>
            <a:xfrm>
              <a:off x="6329120" y="3442496"/>
              <a:ext cx="415065" cy="415065"/>
            </a:xfrm>
            <a:prstGeom prst="ellipse">
              <a:avLst/>
            </a:prstGeom>
            <a:solidFill>
              <a:srgbClr val="185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0E5F54AD-3A10-4876-B6DD-79C5FC65F4EC}"/>
                </a:ext>
              </a:extLst>
            </p:cNvPr>
            <p:cNvSpPr txBox="1"/>
            <p:nvPr/>
          </p:nvSpPr>
          <p:spPr>
            <a:xfrm>
              <a:off x="6408788" y="3503746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24" name="Группа 123">
            <a:extLst>
              <a:ext uri="{FF2B5EF4-FFF2-40B4-BE49-F238E27FC236}">
                <a16:creationId xmlns="" xmlns:a16="http://schemas.microsoft.com/office/drawing/2014/main" id="{45B3197B-E1FB-4E9B-B098-474D38316141}"/>
              </a:ext>
            </a:extLst>
          </p:cNvPr>
          <p:cNvGrpSpPr/>
          <p:nvPr/>
        </p:nvGrpSpPr>
        <p:grpSpPr>
          <a:xfrm>
            <a:off x="467017" y="3353412"/>
            <a:ext cx="449384" cy="449384"/>
            <a:chOff x="6301966" y="3442497"/>
            <a:chExt cx="415065" cy="415065"/>
          </a:xfrm>
        </p:grpSpPr>
        <p:sp>
          <p:nvSpPr>
            <p:cNvPr id="125" name="Овал 124">
              <a:extLst>
                <a:ext uri="{FF2B5EF4-FFF2-40B4-BE49-F238E27FC236}">
                  <a16:creationId xmlns="" xmlns:a16="http://schemas.microsoft.com/office/drawing/2014/main" id="{B3EC185A-D68C-4091-9AD3-78DF4AEF8E75}"/>
                </a:ext>
              </a:extLst>
            </p:cNvPr>
            <p:cNvSpPr/>
            <p:nvPr/>
          </p:nvSpPr>
          <p:spPr>
            <a:xfrm>
              <a:off x="6301966" y="3442497"/>
              <a:ext cx="415065" cy="415065"/>
            </a:xfrm>
            <a:prstGeom prst="ellipse">
              <a:avLst/>
            </a:prstGeom>
            <a:solidFill>
              <a:srgbClr val="185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51DACB61-BB54-4C51-84D7-F6CE17CC21F9}"/>
                </a:ext>
              </a:extLst>
            </p:cNvPr>
            <p:cNvSpPr txBox="1"/>
            <p:nvPr/>
          </p:nvSpPr>
          <p:spPr>
            <a:xfrm>
              <a:off x="6371435" y="3479466"/>
              <a:ext cx="301686" cy="341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294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13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7F9B3E67-1735-1AFB-69EF-3F1C99766DF1}"/>
              </a:ext>
            </a:extLst>
          </p:cNvPr>
          <p:cNvSpPr txBox="1">
            <a:spLocks/>
          </p:cNvSpPr>
          <p:nvPr/>
        </p:nvSpPr>
        <p:spPr>
          <a:xfrm>
            <a:off x="318975" y="261987"/>
            <a:ext cx="8748825" cy="654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780"/>
              </a:spcBef>
              <a:buNone/>
              <a:defRPr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ЗЕМЕЛЬНЫЕ УЧАСТКИ, ПРЕДЛАГАЕМЫЕ В ЦЕЛЯХ</a:t>
            </a:r>
            <a:br>
              <a:rPr lang="ru-RU" dirty="0"/>
            </a:br>
            <a:r>
              <a:rPr lang="ru-RU" dirty="0"/>
              <a:t>РАЗВИТИЯ ИНВЕСТИЦИОННОЙ ДЕЯТЕЛЬНОСТИ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37BAA22F-FE51-427F-8969-C3D8BF25C83B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41" name="object 6">
              <a:extLst>
                <a:ext uri="{FF2B5EF4-FFF2-40B4-BE49-F238E27FC236}">
                  <a16:creationId xmlns="" xmlns:a16="http://schemas.microsoft.com/office/drawing/2014/main" id="{BE1CF882-6E00-4566-A7DD-BE2AF217CC68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="" xmlns:a16="http://schemas.microsoft.com/office/drawing/2014/main" id="{5C822562-4B3C-4C03-968A-734F18105CAF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="" xmlns:a16="http://schemas.microsoft.com/office/drawing/2014/main" id="{8B8C1345-7657-4EAC-A7BF-C69A9893622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="" xmlns:a16="http://schemas.microsoft.com/office/drawing/2014/main" id="{2D734FA6-8A05-4A12-9E66-2905386B0F51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="" xmlns:a16="http://schemas.microsoft.com/office/drawing/2014/main" id="{00BD6AA1-9B54-42D8-91FD-110EA9FC8F3B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="" xmlns:a16="http://schemas.microsoft.com/office/drawing/2014/main" id="{7F73DA36-6EC7-49FE-88B5-CA23379B0DE6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="" xmlns:a16="http://schemas.microsoft.com/office/drawing/2014/main" id="{304B1A05-9E13-4904-BBDD-9D674FA656B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="" xmlns:a16="http://schemas.microsoft.com/office/drawing/2014/main" id="{192625F5-33EA-4702-85AD-B9D96F6028B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="" xmlns:a16="http://schemas.microsoft.com/office/drawing/2014/main" id="{DD8CB064-D379-4356-9C55-4A296E5DAEFA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="" xmlns:a16="http://schemas.microsoft.com/office/drawing/2014/main" id="{FB6858E0-C4FD-49AA-A9F3-70684C200350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="" xmlns:a16="http://schemas.microsoft.com/office/drawing/2014/main" id="{0532315E-1EF6-4DD3-9F42-757AF17CD8C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="" xmlns:a16="http://schemas.microsoft.com/office/drawing/2014/main" id="{2EEB7C4A-0BB9-49ED-B021-05CC52AD598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="" xmlns:a16="http://schemas.microsoft.com/office/drawing/2014/main" id="{29ACB8CC-8DF8-4F35-B37A-D19691F1D4A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="" xmlns:a16="http://schemas.microsoft.com/office/drawing/2014/main" id="{878A5018-18A3-4099-BDE7-0F4755B9F48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="" xmlns:a16="http://schemas.microsoft.com/office/drawing/2014/main" id="{96BE73AB-C0C0-4BFF-9C3C-DA0582DD6C1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="" xmlns:a16="http://schemas.microsoft.com/office/drawing/2014/main" id="{87540669-EF11-4807-BC1C-F80B40309013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="" xmlns:a16="http://schemas.microsoft.com/office/drawing/2014/main" id="{B5139B1D-1190-472A-B023-FB67ABF14F8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="" xmlns:a16="http://schemas.microsoft.com/office/drawing/2014/main" id="{F6107E54-642C-4C3A-9E8B-7CF9246A9FD1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="" xmlns:a16="http://schemas.microsoft.com/office/drawing/2014/main" id="{AD3D148E-A607-4EEA-8962-C480281645F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="" xmlns:a16="http://schemas.microsoft.com/office/drawing/2014/main" id="{4261E9BE-BFBA-49A3-B017-72E7D8FEC84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="" xmlns:a16="http://schemas.microsoft.com/office/drawing/2014/main" id="{65365B13-8D0C-43B8-B866-4923F50C899E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="" xmlns:a16="http://schemas.microsoft.com/office/drawing/2014/main" id="{01B7942A-A3A8-4BF2-B39E-E808855D0027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="" xmlns:a16="http://schemas.microsoft.com/office/drawing/2014/main" id="{C7A6037D-5CA1-4E82-A1B3-7B53DDF44111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="" xmlns:a16="http://schemas.microsoft.com/office/drawing/2014/main" id="{A83AD2C5-B8FC-456A-9034-6828D02DA66A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="" xmlns:a16="http://schemas.microsoft.com/office/drawing/2014/main" id="{07E5535E-F565-4F6D-B311-297F329B85A0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="" xmlns:a16="http://schemas.microsoft.com/office/drawing/2014/main" id="{A2798ED6-B9B7-473B-A5AC-18E046BCA828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="" xmlns:a16="http://schemas.microsoft.com/office/drawing/2014/main" id="{E88FF1DC-0147-44F3-8FC0-BABF8B766823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="" xmlns:a16="http://schemas.microsoft.com/office/drawing/2014/main" id="{A4B24C7A-EC8C-42CF-B544-B143E55D734A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="" xmlns:a16="http://schemas.microsoft.com/office/drawing/2014/main" id="{B448C53E-912D-4829-806B-F514AD047B6A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454508"/>
              </p:ext>
            </p:extLst>
          </p:nvPr>
        </p:nvGraphicFramePr>
        <p:xfrm>
          <a:off x="331674" y="1152349"/>
          <a:ext cx="11577274" cy="5271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91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53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26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652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4989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</a:t>
                      </a:r>
                      <a:r>
                        <a:rPr lang="ru-RU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земельного участка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 1</a:t>
                      </a: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(Greenfield)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 2</a:t>
                      </a: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(Brownfield)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 3</a:t>
                      </a: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(Brownfield 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 4 </a:t>
                      </a:r>
                      <a:r>
                        <a:rPr 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(Brownfield)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16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Местоположение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с.Челно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-Вершины, трасса Челно-Вершины-Сергиевск-Самара 4 км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Челно-Вершины ул. Промышленная,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Челно-Вершины ул. Промышленная,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Челно-Вершины </a:t>
                      </a:r>
                    </a:p>
                    <a:p>
                      <a:r>
                        <a:rPr lang="ru-RU" sz="1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Сельхозтехника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797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Координаты участка  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 кв.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54.410444  51.116127  </a:t>
                      </a:r>
                    </a:p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54.409961  51.071857</a:t>
                      </a:r>
                    </a:p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54.409988  51.071190</a:t>
                      </a:r>
                    </a:p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54.403875  51.093574</a:t>
                      </a:r>
                    </a:p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собственности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частная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797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земли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промышленности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промышленности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промышленности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 промышленности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516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разрешенного использования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осуществления промышленной деятельности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использования существующих строений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 объектами недвижимости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осуществления промышленной деятельности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078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Правообладатель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«Челна-корм»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516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Инфраструктура </a:t>
                      </a:r>
                    </a:p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(электроснабжение, газ, водоснабжение, водоотведение)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э/снабжение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э/снабжение  0,4 мВт, газ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э/снабжение  0,4 мВт,, газ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э/снабжение  0,4 мВт,  газ,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797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Транспортная инфраструктура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км до автодороги </a:t>
                      </a:r>
                    </a:p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Челно-Вершины-Самара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км до автодороги  </a:t>
                      </a:r>
                    </a:p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Челно-Вершины-Самара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км до автодороги  </a:t>
                      </a:r>
                    </a:p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Челно-Вершины-Самара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км до автодороги  </a:t>
                      </a:r>
                    </a:p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Челно-Вершины-Самара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797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ж/д путей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км до железной дороги  </a:t>
                      </a:r>
                    </a:p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Москва-Челябинск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км до железной дороги  Москва-Челябинск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км до железной дороги  Москва-Челябинск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км до железной дороги  Москва-Челябинск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797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строений на участке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разрушенном состоянии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object 34">
            <a:extLst>
              <a:ext uri="{FF2B5EF4-FFF2-40B4-BE49-F238E27FC236}">
                <a16:creationId xmlns="" xmlns:a16="http://schemas.microsoft.com/office/drawing/2014/main" id="{5347BFC9-DD55-4A2D-B9DF-31DD70535395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46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marL="38100">
                <a:lnSpc>
                  <a:spcPts val="1639"/>
                </a:lnSpc>
              </a:pPr>
              <a:t>14</a:t>
            </a:fld>
            <a:endParaRPr lang="ru-RU" sz="1400" spc="5" dirty="0">
              <a:solidFill>
                <a:srgbClr val="1852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2D5C8AA4-6317-9FF0-13F4-1216E5E23BA3}"/>
              </a:ext>
            </a:extLst>
          </p:cNvPr>
          <p:cNvSpPr txBox="1">
            <a:spLocks/>
          </p:cNvSpPr>
          <p:nvPr/>
        </p:nvSpPr>
        <p:spPr>
          <a:xfrm>
            <a:off x="318975" y="276275"/>
            <a:ext cx="8748825" cy="654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780"/>
              </a:spcBef>
              <a:buNone/>
              <a:defRPr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ИМУЩЕСТВЕННЫЕ КОМПЛЕКСЫ, ПРЕДЛАГАЕМЫЕ</a:t>
            </a:r>
            <a:br>
              <a:rPr lang="ru-RU" dirty="0"/>
            </a:br>
            <a:r>
              <a:rPr lang="ru-RU" dirty="0"/>
              <a:t>В ЦЕЛЯХ РАЗВИТИЯ ИНВЕСТИЦИОННОЙ ДЕЯТЕЛЬНОСТИ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93FCAAC6-1701-4F16-9BE1-BA1CAD5D87C6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41" name="object 6">
              <a:extLst>
                <a:ext uri="{FF2B5EF4-FFF2-40B4-BE49-F238E27FC236}">
                  <a16:creationId xmlns="" xmlns:a16="http://schemas.microsoft.com/office/drawing/2014/main" id="{6FC7E42C-B6E5-4020-A52D-8F02BAC171EB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="" xmlns:a16="http://schemas.microsoft.com/office/drawing/2014/main" id="{6A711832-E361-42E4-BDAA-D6026745A510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="" xmlns:a16="http://schemas.microsoft.com/office/drawing/2014/main" id="{529F6E08-C2B9-4CE5-B425-9B9D7FAABBA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="" xmlns:a16="http://schemas.microsoft.com/office/drawing/2014/main" id="{391E8305-64CB-4939-964B-34FD8A909A6B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="" xmlns:a16="http://schemas.microsoft.com/office/drawing/2014/main" id="{BF1A5E08-B0B7-4AE2-BCC9-3BF3AFCAED29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="" xmlns:a16="http://schemas.microsoft.com/office/drawing/2014/main" id="{D40BB732-5324-458A-9876-1AF1F00F189F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="" xmlns:a16="http://schemas.microsoft.com/office/drawing/2014/main" id="{DA444802-1C4D-4817-B26A-0772FEAA52E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="" xmlns:a16="http://schemas.microsoft.com/office/drawing/2014/main" id="{FD5DA158-8D7E-476C-B182-4748E3B0C6D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="" xmlns:a16="http://schemas.microsoft.com/office/drawing/2014/main" id="{ABBC838B-FD64-42B0-A296-86003747EB9E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="" xmlns:a16="http://schemas.microsoft.com/office/drawing/2014/main" id="{6B97B8E4-F20D-4E62-A0E7-DA0D6D1A2274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="" xmlns:a16="http://schemas.microsoft.com/office/drawing/2014/main" id="{3653C023-2D57-4EC5-96A0-0FBE5BF71A7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="" xmlns:a16="http://schemas.microsoft.com/office/drawing/2014/main" id="{D39E4733-D345-4E1E-BC45-F19EFD701ACB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="" xmlns:a16="http://schemas.microsoft.com/office/drawing/2014/main" id="{F1CF4D60-2C03-473E-8DD8-A2548DCE0811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="" xmlns:a16="http://schemas.microsoft.com/office/drawing/2014/main" id="{7CD8ECD0-F8FA-4FC1-96C3-5229E1FF919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="" xmlns:a16="http://schemas.microsoft.com/office/drawing/2014/main" id="{055DD66E-7F79-4C06-8D06-1DB827203D5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="" xmlns:a16="http://schemas.microsoft.com/office/drawing/2014/main" id="{B8DE603A-68AC-4AC3-9B84-B0484E87A700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="" xmlns:a16="http://schemas.microsoft.com/office/drawing/2014/main" id="{67314EE4-6356-49D4-B513-287D346C5B3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="" xmlns:a16="http://schemas.microsoft.com/office/drawing/2014/main" id="{B53DEC9A-FAF9-4BC8-A3A6-362873E3C6B7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="" xmlns:a16="http://schemas.microsoft.com/office/drawing/2014/main" id="{723C831D-D612-4F08-871B-DD6BF191631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="" xmlns:a16="http://schemas.microsoft.com/office/drawing/2014/main" id="{C669EB22-5E0F-4E84-990C-E2D0D2982227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="" xmlns:a16="http://schemas.microsoft.com/office/drawing/2014/main" id="{52F9905E-781A-41FF-8579-43C745B403FC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="" xmlns:a16="http://schemas.microsoft.com/office/drawing/2014/main" id="{18DAEE46-2AEE-41B4-B7ED-8E3DE1247C31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="" xmlns:a16="http://schemas.microsoft.com/office/drawing/2014/main" id="{9753484E-2A47-42CC-87AD-E89A204EBD15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="" xmlns:a16="http://schemas.microsoft.com/office/drawing/2014/main" id="{F2A85FE9-ABFC-41EE-9A72-6A7519E68B66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="" xmlns:a16="http://schemas.microsoft.com/office/drawing/2014/main" id="{DD081A8A-85B5-41A6-AE50-589C15DDE72C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="" xmlns:a16="http://schemas.microsoft.com/office/drawing/2014/main" id="{00902A28-7AA4-446E-BE1E-328DC2A4FF02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="" xmlns:a16="http://schemas.microsoft.com/office/drawing/2014/main" id="{76546880-359F-4874-B283-F407A5DE1C09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="" xmlns:a16="http://schemas.microsoft.com/office/drawing/2014/main" id="{D51006B0-39F8-4118-AD20-4F2CBBAE023F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="" xmlns:a16="http://schemas.microsoft.com/office/drawing/2014/main" id="{0FC170CA-7716-4D34-8F4D-6EE7CA178218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52047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области</a:t>
              </a:r>
              <a:endParaRPr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object 34">
            <a:extLst>
              <a:ext uri="{FF2B5EF4-FFF2-40B4-BE49-F238E27FC236}">
                <a16:creationId xmlns="" xmlns:a16="http://schemas.microsoft.com/office/drawing/2014/main" id="{5347BFC9-DD55-4A2D-B9DF-31DD70535395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Челно-Вершинский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4" y="1351685"/>
            <a:ext cx="4664866" cy="5076644"/>
          </a:xfrm>
          <a:prstGeom prst="rect">
            <a:avLst/>
          </a:prstGeom>
        </p:spPr>
      </p:pic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2AFF7419-AAB5-471C-9B5E-8632768BBC4A}"/>
              </a:ext>
            </a:extLst>
          </p:cNvPr>
          <p:cNvSpPr/>
          <p:nvPr/>
        </p:nvSpPr>
        <p:spPr>
          <a:xfrm>
            <a:off x="5200677" y="1351685"/>
            <a:ext cx="6688632" cy="5076000"/>
          </a:xfrm>
          <a:prstGeom prst="rect">
            <a:avLst/>
          </a:prstGeom>
          <a:solidFill>
            <a:srgbClr val="1850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C9789570-B65E-4F77-90A8-FB76345CBE47}"/>
              </a:ext>
            </a:extLst>
          </p:cNvPr>
          <p:cNvGrpSpPr/>
          <p:nvPr/>
        </p:nvGrpSpPr>
        <p:grpSpPr>
          <a:xfrm>
            <a:off x="5343047" y="1511219"/>
            <a:ext cx="611325" cy="598589"/>
            <a:chOff x="5484675" y="1617235"/>
            <a:chExt cx="611325" cy="598589"/>
          </a:xfrm>
        </p:grpSpPr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7788B5AF-EA96-4A60-9376-492F70668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484675" y="1617235"/>
              <a:ext cx="611325" cy="59858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B03E44AC-8DDC-48A4-B938-76CCF43A2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918" y="1748335"/>
              <a:ext cx="335989" cy="335989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="" xmlns:a16="http://schemas.microsoft.com/office/drawing/2014/main" id="{80343F91-3D14-471F-B394-619D6283C0C2}"/>
              </a:ext>
            </a:extLst>
          </p:cNvPr>
          <p:cNvGrpSpPr/>
          <p:nvPr/>
        </p:nvGrpSpPr>
        <p:grpSpPr>
          <a:xfrm>
            <a:off x="5343047" y="2513807"/>
            <a:ext cx="611325" cy="598589"/>
            <a:chOff x="5484675" y="1617235"/>
            <a:chExt cx="611325" cy="598589"/>
          </a:xfrm>
        </p:grpSpPr>
        <p:pic>
          <p:nvPicPr>
            <p:cNvPr id="88" name="Рисунок 87">
              <a:extLst>
                <a:ext uri="{FF2B5EF4-FFF2-40B4-BE49-F238E27FC236}">
                  <a16:creationId xmlns="" xmlns:a16="http://schemas.microsoft.com/office/drawing/2014/main" id="{81938B33-7BB9-4FF7-A38B-814C38ABE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484675" y="1617235"/>
              <a:ext cx="611325" cy="598589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="" xmlns:a16="http://schemas.microsoft.com/office/drawing/2014/main" id="{2A388FB1-5217-4B2F-AD6B-8D82835D2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918" y="1748335"/>
              <a:ext cx="335989" cy="335989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AD51C4C4-5E43-4A71-9D0D-F5EFF6AD39BA}"/>
              </a:ext>
            </a:extLst>
          </p:cNvPr>
          <p:cNvGrpSpPr/>
          <p:nvPr/>
        </p:nvGrpSpPr>
        <p:grpSpPr>
          <a:xfrm>
            <a:off x="5343047" y="5569196"/>
            <a:ext cx="611325" cy="598589"/>
            <a:chOff x="5484675" y="1617235"/>
            <a:chExt cx="611325" cy="598589"/>
          </a:xfrm>
        </p:grpSpPr>
        <p:pic>
          <p:nvPicPr>
            <p:cNvPr id="91" name="Рисунок 90">
              <a:extLst>
                <a:ext uri="{FF2B5EF4-FFF2-40B4-BE49-F238E27FC236}">
                  <a16:creationId xmlns="" xmlns:a16="http://schemas.microsoft.com/office/drawing/2014/main" id="{12E2B330-846D-49AE-90CE-CB1CC5084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484675" y="1617235"/>
              <a:ext cx="611325" cy="59858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="" xmlns:a16="http://schemas.microsoft.com/office/drawing/2014/main" id="{F68EE4DB-24A3-4C75-B404-BD2BF7D8A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918" y="1748335"/>
              <a:ext cx="335989" cy="335989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="" xmlns:a16="http://schemas.microsoft.com/office/drawing/2014/main" id="{BF891676-EAFE-41A0-BD61-59A92A387138}"/>
              </a:ext>
            </a:extLst>
          </p:cNvPr>
          <p:cNvGrpSpPr/>
          <p:nvPr/>
        </p:nvGrpSpPr>
        <p:grpSpPr>
          <a:xfrm>
            <a:off x="5343047" y="3516395"/>
            <a:ext cx="611325" cy="598589"/>
            <a:chOff x="5484675" y="1617235"/>
            <a:chExt cx="611325" cy="598589"/>
          </a:xfrm>
        </p:grpSpPr>
        <p:pic>
          <p:nvPicPr>
            <p:cNvPr id="94" name="Рисунок 93">
              <a:extLst>
                <a:ext uri="{FF2B5EF4-FFF2-40B4-BE49-F238E27FC236}">
                  <a16:creationId xmlns="" xmlns:a16="http://schemas.microsoft.com/office/drawing/2014/main" id="{C953C172-A643-4010-A890-EB409F9E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484675" y="1617235"/>
              <a:ext cx="611325" cy="598589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="" xmlns:a16="http://schemas.microsoft.com/office/drawing/2014/main" id="{28EF963A-7792-43B1-9E35-BF0CE64E1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918" y="1748335"/>
              <a:ext cx="335989" cy="335989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="" xmlns:a16="http://schemas.microsoft.com/office/drawing/2014/main" id="{7A12FB26-7FFC-48C4-BBD4-B95924D3E547}"/>
              </a:ext>
            </a:extLst>
          </p:cNvPr>
          <p:cNvGrpSpPr/>
          <p:nvPr/>
        </p:nvGrpSpPr>
        <p:grpSpPr>
          <a:xfrm>
            <a:off x="5343047" y="4547558"/>
            <a:ext cx="611325" cy="598589"/>
            <a:chOff x="5484675" y="1617235"/>
            <a:chExt cx="611325" cy="598589"/>
          </a:xfrm>
        </p:grpSpPr>
        <p:pic>
          <p:nvPicPr>
            <p:cNvPr id="97" name="Рисунок 96">
              <a:extLst>
                <a:ext uri="{FF2B5EF4-FFF2-40B4-BE49-F238E27FC236}">
                  <a16:creationId xmlns="" xmlns:a16="http://schemas.microsoft.com/office/drawing/2014/main" id="{53D53623-FB7C-4087-9AFD-2F0C99ED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484675" y="1617235"/>
              <a:ext cx="611325" cy="598589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="" xmlns:a16="http://schemas.microsoft.com/office/drawing/2014/main" id="{DD9E05E0-EAA4-4BED-8F97-9B80CDADD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0918" y="1748335"/>
              <a:ext cx="335989" cy="335989"/>
            </a:xfrm>
            <a:prstGeom prst="rect">
              <a:avLst/>
            </a:prstGeom>
          </p:spPr>
        </p:pic>
      </p:grpSp>
      <p:sp>
        <p:nvSpPr>
          <p:cNvPr id="84" name="object 40">
            <a:extLst>
              <a:ext uri="{FF2B5EF4-FFF2-40B4-BE49-F238E27FC236}">
                <a16:creationId xmlns="" xmlns:a16="http://schemas.microsoft.com/office/drawing/2014/main" id="{4F6DB2D0-ACD8-4EE1-A5B8-5CD15AADE163}"/>
              </a:ext>
            </a:extLst>
          </p:cNvPr>
          <p:cNvSpPr txBox="1"/>
          <p:nvPr/>
        </p:nvSpPr>
        <p:spPr>
          <a:xfrm>
            <a:off x="6299311" y="1341749"/>
            <a:ext cx="3659350" cy="33598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>
            <a:defPPr>
              <a:defRPr lang="ru-RU"/>
            </a:defPPr>
            <a:lvl1pPr>
              <a:defRPr sz="1200" b="1" i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ru-RU" i="0" dirty="0"/>
              <a:t>1.Здание бывшего кафе «Березка»</a:t>
            </a:r>
          </a:p>
        </p:txBody>
      </p:sp>
      <p:sp>
        <p:nvSpPr>
          <p:cNvPr id="85" name="object 40">
            <a:extLst>
              <a:ext uri="{FF2B5EF4-FFF2-40B4-BE49-F238E27FC236}">
                <a16:creationId xmlns="" xmlns:a16="http://schemas.microsoft.com/office/drawing/2014/main" id="{ADA71F1C-40C1-422E-892C-F1156E877633}"/>
              </a:ext>
            </a:extLst>
          </p:cNvPr>
          <p:cNvSpPr txBox="1"/>
          <p:nvPr/>
        </p:nvSpPr>
        <p:spPr>
          <a:xfrm>
            <a:off x="6299311" y="1569882"/>
            <a:ext cx="5267856" cy="70532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>
            <a:defPPr>
              <a:defRPr lang="ru-RU"/>
            </a:defPPr>
            <a:lvl1pPr>
              <a:defRPr sz="1200" b="1" i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ru-RU" b="0" i="0" dirty="0"/>
              <a:t>с. Челно-Вершины, ул. Почтовая 13А</a:t>
            </a:r>
          </a:p>
          <a:p>
            <a:pPr lvl="0"/>
            <a:r>
              <a:rPr lang="ru-RU" b="0" i="0" dirty="0"/>
              <a:t>форма собственности – частная</a:t>
            </a:r>
          </a:p>
          <a:p>
            <a:pPr lvl="0"/>
            <a:r>
              <a:rPr lang="ru-RU" b="0" i="0" dirty="0"/>
              <a:t>площадь- 204,8 кв. м, одноэтажное здание     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0EEFC888-E9D1-4C13-84E6-06B94AB22EEF}"/>
              </a:ext>
            </a:extLst>
          </p:cNvPr>
          <p:cNvGrpSpPr/>
          <p:nvPr/>
        </p:nvGrpSpPr>
        <p:grpSpPr>
          <a:xfrm>
            <a:off x="9998656" y="1364399"/>
            <a:ext cx="3797641" cy="335989"/>
            <a:chOff x="9700942" y="1876244"/>
            <a:chExt cx="3797641" cy="335989"/>
          </a:xfrm>
        </p:grpSpPr>
        <p:sp>
          <p:nvSpPr>
            <p:cNvPr id="99" name="object 40">
              <a:extLst>
                <a:ext uri="{FF2B5EF4-FFF2-40B4-BE49-F238E27FC236}">
                  <a16:creationId xmlns="" xmlns:a16="http://schemas.microsoft.com/office/drawing/2014/main" id="{A2151AEF-ADB6-49B9-81D6-65D7ED62EE1C}"/>
                </a:ext>
              </a:extLst>
            </p:cNvPr>
            <p:cNvSpPr txBox="1"/>
            <p:nvPr/>
          </p:nvSpPr>
          <p:spPr>
            <a:xfrm>
              <a:off x="9839233" y="1876244"/>
              <a:ext cx="3659350" cy="335989"/>
            </a:xfrm>
            <a:prstGeom prst="rect">
              <a:avLst/>
            </a:prstGeom>
          </p:spPr>
          <p:txBody>
            <a:bodyPr vert="horz" wrap="square" lIns="0" tIns="149860" rIns="0" bIns="0" rtlCol="0">
              <a:spAutoFit/>
            </a:bodyPr>
            <a:lstStyle>
              <a:defPPr>
                <a:defRPr lang="ru-RU"/>
              </a:defPPr>
              <a:lvl1pPr>
                <a:defRPr sz="1200" b="1" i="1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defRPr>
              </a:lvl1pPr>
            </a:lstStyle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63:35:0802023:169</a:t>
              </a:r>
              <a:endParaRPr lang="ru-RU" i="0" dirty="0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="" xmlns:a16="http://schemas.microsoft.com/office/drawing/2014/main" id="{E6D148F7-DF40-4EF8-BCCC-6ED3DE271D46}"/>
                </a:ext>
              </a:extLst>
            </p:cNvPr>
            <p:cNvSpPr/>
            <p:nvPr/>
          </p:nvSpPr>
          <p:spPr>
            <a:xfrm>
              <a:off x="9700942" y="2087081"/>
              <a:ext cx="72446" cy="724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1" name="Прямая соединительная линия 100">
            <a:extLst>
              <a:ext uri="{FF2B5EF4-FFF2-40B4-BE49-F238E27FC236}">
                <a16:creationId xmlns="" xmlns:a16="http://schemas.microsoft.com/office/drawing/2014/main" id="{8263B69A-434D-4CC2-80A5-1E1C43CB593A}"/>
              </a:ext>
            </a:extLst>
          </p:cNvPr>
          <p:cNvCxnSpPr>
            <a:cxnSpLocks/>
          </p:cNvCxnSpPr>
          <p:nvPr/>
        </p:nvCxnSpPr>
        <p:spPr>
          <a:xfrm flipH="1">
            <a:off x="5306554" y="2343128"/>
            <a:ext cx="6224119" cy="0"/>
          </a:xfrm>
          <a:prstGeom prst="line">
            <a:avLst/>
          </a:prstGeom>
          <a:ln w="1270">
            <a:solidFill>
              <a:schemeClr val="bg1"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bject 40">
            <a:extLst>
              <a:ext uri="{FF2B5EF4-FFF2-40B4-BE49-F238E27FC236}">
                <a16:creationId xmlns="" xmlns:a16="http://schemas.microsoft.com/office/drawing/2014/main" id="{D48B6B02-B4A3-445C-8B48-527B122563DE}"/>
              </a:ext>
            </a:extLst>
          </p:cNvPr>
          <p:cNvSpPr txBox="1"/>
          <p:nvPr/>
        </p:nvSpPr>
        <p:spPr>
          <a:xfrm>
            <a:off x="6299311" y="2314553"/>
            <a:ext cx="4188436" cy="33598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>
            <a:defPPr>
              <a:defRPr lang="ru-RU"/>
            </a:defPPr>
            <a:lvl1pPr>
              <a:defRPr sz="1200" b="1" i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ru-RU" i="0" dirty="0"/>
              <a:t>2. Здание бывшей основной образовательной  школы </a:t>
            </a:r>
          </a:p>
        </p:txBody>
      </p:sp>
      <p:sp>
        <p:nvSpPr>
          <p:cNvPr id="104" name="object 40">
            <a:extLst>
              <a:ext uri="{FF2B5EF4-FFF2-40B4-BE49-F238E27FC236}">
                <a16:creationId xmlns="" xmlns:a16="http://schemas.microsoft.com/office/drawing/2014/main" id="{F3999644-580C-4DB8-97AB-C6216CD4166F}"/>
              </a:ext>
            </a:extLst>
          </p:cNvPr>
          <p:cNvSpPr txBox="1"/>
          <p:nvPr/>
        </p:nvSpPr>
        <p:spPr>
          <a:xfrm>
            <a:off x="6299311" y="2542686"/>
            <a:ext cx="5267856" cy="70532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>
            <a:defPPr>
              <a:defRPr lang="ru-RU"/>
            </a:defPPr>
            <a:lvl1pPr lvl="0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ru-RU" dirty="0"/>
              <a:t>с. Старое Аделяково, ул. Школьная 16А</a:t>
            </a:r>
          </a:p>
          <a:p>
            <a:r>
              <a:rPr lang="ru-RU" dirty="0"/>
              <a:t>форма собственности - муниципальная, объект в стадии оформления</a:t>
            </a:r>
          </a:p>
          <a:p>
            <a:r>
              <a:rPr lang="ru-RU" dirty="0"/>
              <a:t>площадь - 1027 кв. м, одноэтажное здание</a:t>
            </a:r>
          </a:p>
        </p:txBody>
      </p:sp>
      <p:sp>
        <p:nvSpPr>
          <p:cNvPr id="109" name="object 40">
            <a:extLst>
              <a:ext uri="{FF2B5EF4-FFF2-40B4-BE49-F238E27FC236}">
                <a16:creationId xmlns="" xmlns:a16="http://schemas.microsoft.com/office/drawing/2014/main" id="{E12D15F7-90D8-4B01-8BD2-3192B5EA0274}"/>
              </a:ext>
            </a:extLst>
          </p:cNvPr>
          <p:cNvSpPr txBox="1"/>
          <p:nvPr/>
        </p:nvSpPr>
        <p:spPr>
          <a:xfrm>
            <a:off x="6299311" y="3375968"/>
            <a:ext cx="3659350" cy="33598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>
            <a:defPPr>
              <a:defRPr lang="ru-RU"/>
            </a:defPPr>
            <a:lvl1pPr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ru-RU" dirty="0"/>
              <a:t>3.Здание конторы  бывшего Райпотребсоюза </a:t>
            </a:r>
          </a:p>
        </p:txBody>
      </p:sp>
      <p:sp>
        <p:nvSpPr>
          <p:cNvPr id="110" name="object 40">
            <a:extLst>
              <a:ext uri="{FF2B5EF4-FFF2-40B4-BE49-F238E27FC236}">
                <a16:creationId xmlns="" xmlns:a16="http://schemas.microsoft.com/office/drawing/2014/main" id="{33DC7525-E311-4D01-84A6-F43DFF8AB9A8}"/>
              </a:ext>
            </a:extLst>
          </p:cNvPr>
          <p:cNvSpPr txBox="1"/>
          <p:nvPr/>
        </p:nvSpPr>
        <p:spPr>
          <a:xfrm>
            <a:off x="6299311" y="3604101"/>
            <a:ext cx="4744099" cy="70532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>
            <a:defPPr>
              <a:defRPr lang="ru-RU"/>
            </a:defPPr>
            <a:lvl1pPr lvl="0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ru-RU" dirty="0"/>
              <a:t>с. Челно-Вершины, ул. Почтовая 13</a:t>
            </a:r>
          </a:p>
          <a:p>
            <a:r>
              <a:rPr lang="ru-RU" dirty="0"/>
              <a:t>форма собственности - частная</a:t>
            </a:r>
          </a:p>
          <a:p>
            <a:r>
              <a:rPr lang="ru-RU" dirty="0"/>
              <a:t>площадь - 516 кв. м, двухэтажное здание     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32966122-6DFF-453C-B100-67DABB48D864}"/>
              </a:ext>
            </a:extLst>
          </p:cNvPr>
          <p:cNvGrpSpPr/>
          <p:nvPr/>
        </p:nvGrpSpPr>
        <p:grpSpPr>
          <a:xfrm>
            <a:off x="9998656" y="3388184"/>
            <a:ext cx="3797641" cy="335989"/>
            <a:chOff x="10112822" y="3926000"/>
            <a:chExt cx="3797641" cy="335989"/>
          </a:xfrm>
        </p:grpSpPr>
        <p:sp>
          <p:nvSpPr>
            <p:cNvPr id="111" name="object 40">
              <a:extLst>
                <a:ext uri="{FF2B5EF4-FFF2-40B4-BE49-F238E27FC236}">
                  <a16:creationId xmlns="" xmlns:a16="http://schemas.microsoft.com/office/drawing/2014/main" id="{B101784E-4237-4844-AE1B-6FFEE7CC57AE}"/>
                </a:ext>
              </a:extLst>
            </p:cNvPr>
            <p:cNvSpPr txBox="1"/>
            <p:nvPr/>
          </p:nvSpPr>
          <p:spPr>
            <a:xfrm>
              <a:off x="10251113" y="3926000"/>
              <a:ext cx="3659350" cy="335989"/>
            </a:xfrm>
            <a:prstGeom prst="rect">
              <a:avLst/>
            </a:prstGeom>
          </p:spPr>
          <p:txBody>
            <a:bodyPr vert="horz" wrap="square" lIns="0" tIns="149860" rIns="0" bIns="0" rtlCol="0">
              <a:spAutoFit/>
            </a:bodyPr>
            <a:lstStyle>
              <a:defPPr>
                <a:defRPr lang="ru-RU"/>
              </a:defPPr>
              <a:lvl1pPr>
                <a:defRPr sz="1200" b="1" i="1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defRPr>
              </a:lvl1pPr>
            </a:lstStyle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63:35:0802019:89</a:t>
              </a:r>
            </a:p>
          </p:txBody>
        </p:sp>
        <p:sp>
          <p:nvSpPr>
            <p:cNvPr id="112" name="Овал 111">
              <a:extLst>
                <a:ext uri="{FF2B5EF4-FFF2-40B4-BE49-F238E27FC236}">
                  <a16:creationId xmlns="" xmlns:a16="http://schemas.microsoft.com/office/drawing/2014/main" id="{F9892323-5354-477F-9E51-C35FD09A63E8}"/>
                </a:ext>
              </a:extLst>
            </p:cNvPr>
            <p:cNvSpPr/>
            <p:nvPr/>
          </p:nvSpPr>
          <p:spPr>
            <a:xfrm>
              <a:off x="10112822" y="4136837"/>
              <a:ext cx="72446" cy="724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1" name="object 40">
            <a:extLst>
              <a:ext uri="{FF2B5EF4-FFF2-40B4-BE49-F238E27FC236}">
                <a16:creationId xmlns="" xmlns:a16="http://schemas.microsoft.com/office/drawing/2014/main" id="{BEF65CD6-9CD9-4EE7-9D9E-C366352CA2BB}"/>
              </a:ext>
            </a:extLst>
          </p:cNvPr>
          <p:cNvSpPr txBox="1"/>
          <p:nvPr/>
        </p:nvSpPr>
        <p:spPr>
          <a:xfrm>
            <a:off x="6299311" y="4377985"/>
            <a:ext cx="4971111" cy="33598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>
            <a:defPPr>
              <a:defRPr lang="ru-RU"/>
            </a:defPPr>
            <a:lvl1pPr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ru-RU" dirty="0"/>
              <a:t>4. Здание бывшей основной образовательной  школы </a:t>
            </a:r>
          </a:p>
        </p:txBody>
      </p:sp>
      <p:sp>
        <p:nvSpPr>
          <p:cNvPr id="122" name="object 40">
            <a:extLst>
              <a:ext uri="{FF2B5EF4-FFF2-40B4-BE49-F238E27FC236}">
                <a16:creationId xmlns="" xmlns:a16="http://schemas.microsoft.com/office/drawing/2014/main" id="{7BC7CAC3-ACB5-42F8-9821-45CE9DDABA80}"/>
              </a:ext>
            </a:extLst>
          </p:cNvPr>
          <p:cNvSpPr txBox="1"/>
          <p:nvPr/>
        </p:nvSpPr>
        <p:spPr>
          <a:xfrm>
            <a:off x="6299311" y="4606118"/>
            <a:ext cx="6256771" cy="70532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>
            <a:defPPr>
              <a:defRPr lang="ru-RU"/>
            </a:defPPr>
            <a:lvl1pPr lvl="0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ru-RU" dirty="0"/>
              <a:t>с. Токмакла, </a:t>
            </a:r>
            <a:r>
              <a:rPr lang="ru-RU" dirty="0" smtClean="0"/>
              <a:t>ул. Центральная </a:t>
            </a:r>
            <a:r>
              <a:rPr lang="ru-RU" dirty="0"/>
              <a:t>11</a:t>
            </a:r>
          </a:p>
          <a:p>
            <a:r>
              <a:rPr lang="ru-RU" dirty="0"/>
              <a:t>форма собственности - муниципальная, объект в стадии оформления</a:t>
            </a:r>
          </a:p>
          <a:p>
            <a:r>
              <a:rPr lang="ru-RU" dirty="0"/>
              <a:t>площадь - 1162 кв. м, двухэтажное здание</a:t>
            </a:r>
          </a:p>
        </p:txBody>
      </p:sp>
      <p:sp>
        <p:nvSpPr>
          <p:cNvPr id="127" name="object 40">
            <a:extLst>
              <a:ext uri="{FF2B5EF4-FFF2-40B4-BE49-F238E27FC236}">
                <a16:creationId xmlns="" xmlns:a16="http://schemas.microsoft.com/office/drawing/2014/main" id="{9CE6B6BB-1DF4-443D-A7AB-8EDF6A9630BE}"/>
              </a:ext>
            </a:extLst>
          </p:cNvPr>
          <p:cNvSpPr txBox="1"/>
          <p:nvPr/>
        </p:nvSpPr>
        <p:spPr>
          <a:xfrm>
            <a:off x="6299311" y="5375962"/>
            <a:ext cx="3659350" cy="33598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>
            <a:defPPr>
              <a:defRPr lang="ru-RU"/>
            </a:defPPr>
            <a:lvl1pPr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ru-RU" dirty="0"/>
              <a:t>5. Здание бывшего кондитерского цеха</a:t>
            </a:r>
          </a:p>
        </p:txBody>
      </p:sp>
      <p:sp>
        <p:nvSpPr>
          <p:cNvPr id="128" name="object 40">
            <a:extLst>
              <a:ext uri="{FF2B5EF4-FFF2-40B4-BE49-F238E27FC236}">
                <a16:creationId xmlns="" xmlns:a16="http://schemas.microsoft.com/office/drawing/2014/main" id="{F4F45670-249D-44EF-A9CA-086C2B1C8994}"/>
              </a:ext>
            </a:extLst>
          </p:cNvPr>
          <p:cNvSpPr txBox="1"/>
          <p:nvPr/>
        </p:nvSpPr>
        <p:spPr>
          <a:xfrm>
            <a:off x="6299311" y="5604095"/>
            <a:ext cx="5448187" cy="70532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>
            <a:defPPr>
              <a:defRPr lang="ru-RU"/>
            </a:defPPr>
            <a:lvl1pPr lvl="0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ru-RU" dirty="0"/>
              <a:t>с. Челно-Вершины, ул. Кооперативная </a:t>
            </a:r>
            <a:r>
              <a:rPr lang="ru-RU" dirty="0" smtClean="0"/>
              <a:t>20А</a:t>
            </a:r>
            <a:r>
              <a:rPr lang="ru-RU" b="1" dirty="0" smtClean="0"/>
              <a:t>,         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63:35:0802024:471</a:t>
            </a:r>
          </a:p>
          <a:p>
            <a:r>
              <a:rPr lang="ru-RU" dirty="0" smtClean="0"/>
              <a:t>ул. Кооперативная 20Г,форма </a:t>
            </a:r>
            <a:r>
              <a:rPr lang="ru-RU" dirty="0"/>
              <a:t>собственности - частная</a:t>
            </a:r>
          </a:p>
          <a:p>
            <a:r>
              <a:rPr lang="ru-RU" dirty="0"/>
              <a:t>площадь – 325,5 кв. </a:t>
            </a:r>
            <a:r>
              <a:rPr lang="ru-RU" dirty="0" smtClean="0"/>
              <a:t>м,190,9 кв. м. </a:t>
            </a:r>
            <a:r>
              <a:rPr lang="ru-RU" dirty="0"/>
              <a:t>одноэтажное здание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5679E36C-F3E6-4324-ADB2-0D44C5F692A6}"/>
              </a:ext>
            </a:extLst>
          </p:cNvPr>
          <p:cNvGrpSpPr/>
          <p:nvPr/>
        </p:nvGrpSpPr>
        <p:grpSpPr>
          <a:xfrm>
            <a:off x="9998656" y="5367858"/>
            <a:ext cx="3797641" cy="335989"/>
            <a:chOff x="10159503" y="5451649"/>
            <a:chExt cx="3797641" cy="335989"/>
          </a:xfrm>
        </p:grpSpPr>
        <p:sp>
          <p:nvSpPr>
            <p:cNvPr id="129" name="object 40">
              <a:extLst>
                <a:ext uri="{FF2B5EF4-FFF2-40B4-BE49-F238E27FC236}">
                  <a16:creationId xmlns="" xmlns:a16="http://schemas.microsoft.com/office/drawing/2014/main" id="{D0CD3242-FBCF-44FD-999B-2E4631E48A93}"/>
                </a:ext>
              </a:extLst>
            </p:cNvPr>
            <p:cNvSpPr txBox="1"/>
            <p:nvPr/>
          </p:nvSpPr>
          <p:spPr>
            <a:xfrm>
              <a:off x="10297794" y="5451649"/>
              <a:ext cx="3659350" cy="335989"/>
            </a:xfrm>
            <a:prstGeom prst="rect">
              <a:avLst/>
            </a:prstGeom>
          </p:spPr>
          <p:txBody>
            <a:bodyPr vert="horz" wrap="square" lIns="0" tIns="149860" rIns="0" bIns="0" rtlCol="0">
              <a:spAutoFit/>
            </a:bodyPr>
            <a:lstStyle>
              <a:defPPr>
                <a:defRPr lang="ru-RU"/>
              </a:defPPr>
              <a:lvl1pPr>
                <a:defRPr sz="1200" b="1" i="1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defRPr>
              </a:lvl1pPr>
            </a:lstStyle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63:35:0802024:492</a:t>
              </a:r>
            </a:p>
          </p:txBody>
        </p:sp>
        <p:sp>
          <p:nvSpPr>
            <p:cNvPr id="130" name="Овал 129">
              <a:extLst>
                <a:ext uri="{FF2B5EF4-FFF2-40B4-BE49-F238E27FC236}">
                  <a16:creationId xmlns="" xmlns:a16="http://schemas.microsoft.com/office/drawing/2014/main" id="{FDC678F9-2E3F-4270-BAB1-08227EE07BE3}"/>
                </a:ext>
              </a:extLst>
            </p:cNvPr>
            <p:cNvSpPr/>
            <p:nvPr/>
          </p:nvSpPr>
          <p:spPr>
            <a:xfrm>
              <a:off x="10159503" y="5662486"/>
              <a:ext cx="72446" cy="724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32" name="Прямая соединительная линия 131">
            <a:extLst>
              <a:ext uri="{FF2B5EF4-FFF2-40B4-BE49-F238E27FC236}">
                <a16:creationId xmlns="" xmlns:a16="http://schemas.microsoft.com/office/drawing/2014/main" id="{C6AC03B6-CF9E-440A-8475-5A006FFE23AB}"/>
              </a:ext>
            </a:extLst>
          </p:cNvPr>
          <p:cNvCxnSpPr>
            <a:cxnSpLocks/>
          </p:cNvCxnSpPr>
          <p:nvPr/>
        </p:nvCxnSpPr>
        <p:spPr>
          <a:xfrm flipH="1">
            <a:off x="5306554" y="3375968"/>
            <a:ext cx="6224119" cy="0"/>
          </a:xfrm>
          <a:prstGeom prst="line">
            <a:avLst/>
          </a:prstGeom>
          <a:ln w="1270">
            <a:solidFill>
              <a:schemeClr val="bg1"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>
            <a:extLst>
              <a:ext uri="{FF2B5EF4-FFF2-40B4-BE49-F238E27FC236}">
                <a16:creationId xmlns="" xmlns:a16="http://schemas.microsoft.com/office/drawing/2014/main" id="{76046F38-E52C-4255-B552-E40410B4951A}"/>
              </a:ext>
            </a:extLst>
          </p:cNvPr>
          <p:cNvCxnSpPr>
            <a:cxnSpLocks/>
          </p:cNvCxnSpPr>
          <p:nvPr/>
        </p:nvCxnSpPr>
        <p:spPr>
          <a:xfrm flipH="1">
            <a:off x="5306554" y="4391795"/>
            <a:ext cx="6224119" cy="0"/>
          </a:xfrm>
          <a:prstGeom prst="line">
            <a:avLst/>
          </a:prstGeom>
          <a:ln w="1270">
            <a:solidFill>
              <a:schemeClr val="bg1"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="" xmlns:a16="http://schemas.microsoft.com/office/drawing/2014/main" id="{3205505C-BECC-47B6-86F9-5F2B3701400C}"/>
              </a:ext>
            </a:extLst>
          </p:cNvPr>
          <p:cNvCxnSpPr>
            <a:cxnSpLocks/>
          </p:cNvCxnSpPr>
          <p:nvPr/>
        </p:nvCxnSpPr>
        <p:spPr>
          <a:xfrm flipH="1">
            <a:off x="5306554" y="5381603"/>
            <a:ext cx="6224119" cy="0"/>
          </a:xfrm>
          <a:prstGeom prst="line">
            <a:avLst/>
          </a:prstGeom>
          <a:ln w="1270">
            <a:solidFill>
              <a:schemeClr val="bg1"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5F10DAA3-E9C6-4897-9206-A270BB5E1EEA}"/>
              </a:ext>
            </a:extLst>
          </p:cNvPr>
          <p:cNvSpPr/>
          <p:nvPr/>
        </p:nvSpPr>
        <p:spPr>
          <a:xfrm>
            <a:off x="1920295" y="4094706"/>
            <a:ext cx="268482" cy="268482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14200" y="4070208"/>
            <a:ext cx="327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DDED6B85-6AC1-4D1E-B6AD-32DC5DA8D9F8}"/>
              </a:ext>
            </a:extLst>
          </p:cNvPr>
          <p:cNvGrpSpPr/>
          <p:nvPr/>
        </p:nvGrpSpPr>
        <p:grpSpPr>
          <a:xfrm>
            <a:off x="1036758" y="1840555"/>
            <a:ext cx="322142" cy="369332"/>
            <a:chOff x="1036758" y="1815155"/>
            <a:chExt cx="322142" cy="369332"/>
          </a:xfrm>
        </p:grpSpPr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00C2F872-A2C8-4B77-90BE-52F6AC9A2144}"/>
                </a:ext>
              </a:extLst>
            </p:cNvPr>
            <p:cNvSpPr/>
            <p:nvPr/>
          </p:nvSpPr>
          <p:spPr>
            <a:xfrm>
              <a:off x="1036758" y="1838750"/>
              <a:ext cx="322142" cy="322142"/>
            </a:xfrm>
            <a:prstGeom prst="ellipse">
              <a:avLst/>
            </a:prstGeom>
            <a:solidFill>
              <a:srgbClr val="185292"/>
            </a:solidFill>
            <a:ln>
              <a:solidFill>
                <a:srgbClr val="18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33465" y="1815155"/>
              <a:ext cx="128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35" name="Группа 134">
            <a:extLst>
              <a:ext uri="{FF2B5EF4-FFF2-40B4-BE49-F238E27FC236}">
                <a16:creationId xmlns="" xmlns:a16="http://schemas.microsoft.com/office/drawing/2014/main" id="{CDC57FE3-1EC5-4D53-9E47-85351881F0BD}"/>
              </a:ext>
            </a:extLst>
          </p:cNvPr>
          <p:cNvGrpSpPr/>
          <p:nvPr/>
        </p:nvGrpSpPr>
        <p:grpSpPr>
          <a:xfrm>
            <a:off x="1557476" y="4057508"/>
            <a:ext cx="322142" cy="369332"/>
            <a:chOff x="1036758" y="1815155"/>
            <a:chExt cx="322142" cy="369332"/>
          </a:xfrm>
        </p:grpSpPr>
        <p:sp>
          <p:nvSpPr>
            <p:cNvPr id="136" name="Овал 135">
              <a:extLst>
                <a:ext uri="{FF2B5EF4-FFF2-40B4-BE49-F238E27FC236}">
                  <a16:creationId xmlns="" xmlns:a16="http://schemas.microsoft.com/office/drawing/2014/main" id="{31A1A758-DC02-422F-B85B-E0FC135DB8EA}"/>
                </a:ext>
              </a:extLst>
            </p:cNvPr>
            <p:cNvSpPr/>
            <p:nvPr/>
          </p:nvSpPr>
          <p:spPr>
            <a:xfrm>
              <a:off x="1036758" y="1838750"/>
              <a:ext cx="322142" cy="322142"/>
            </a:xfrm>
            <a:prstGeom prst="ellipse">
              <a:avLst/>
            </a:prstGeom>
            <a:solidFill>
              <a:srgbClr val="185292"/>
            </a:solidFill>
            <a:ln>
              <a:solidFill>
                <a:srgbClr val="18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="" xmlns:a16="http://schemas.microsoft.com/office/drawing/2014/main" id="{62669985-2556-4F52-9911-4874D3EC6A5A}"/>
                </a:ext>
              </a:extLst>
            </p:cNvPr>
            <p:cNvSpPr txBox="1"/>
            <p:nvPr/>
          </p:nvSpPr>
          <p:spPr>
            <a:xfrm>
              <a:off x="1133465" y="1815155"/>
              <a:ext cx="128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="" xmlns:a16="http://schemas.microsoft.com/office/drawing/2014/main" id="{A2F35C32-6A3D-4BF2-BEFC-DA4C0DC72ABC}"/>
              </a:ext>
            </a:extLst>
          </p:cNvPr>
          <p:cNvGrpSpPr/>
          <p:nvPr/>
        </p:nvGrpSpPr>
        <p:grpSpPr>
          <a:xfrm>
            <a:off x="1919372" y="4008653"/>
            <a:ext cx="322142" cy="369332"/>
            <a:chOff x="1036758" y="1815155"/>
            <a:chExt cx="322142" cy="369332"/>
          </a:xfrm>
        </p:grpSpPr>
        <p:sp>
          <p:nvSpPr>
            <p:cNvPr id="139" name="Овал 138">
              <a:extLst>
                <a:ext uri="{FF2B5EF4-FFF2-40B4-BE49-F238E27FC236}">
                  <a16:creationId xmlns="" xmlns:a16="http://schemas.microsoft.com/office/drawing/2014/main" id="{42A2234A-C4AD-4687-B215-1F59ACEDD7D7}"/>
                </a:ext>
              </a:extLst>
            </p:cNvPr>
            <p:cNvSpPr/>
            <p:nvPr/>
          </p:nvSpPr>
          <p:spPr>
            <a:xfrm>
              <a:off x="1036758" y="1838750"/>
              <a:ext cx="322142" cy="322142"/>
            </a:xfrm>
            <a:prstGeom prst="ellipse">
              <a:avLst/>
            </a:prstGeom>
            <a:solidFill>
              <a:srgbClr val="185292"/>
            </a:solidFill>
            <a:ln>
              <a:solidFill>
                <a:srgbClr val="18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="" xmlns:a16="http://schemas.microsoft.com/office/drawing/2014/main" id="{FEFD3943-2428-4640-84E7-F2C2D20BB03A}"/>
                </a:ext>
              </a:extLst>
            </p:cNvPr>
            <p:cNvSpPr txBox="1"/>
            <p:nvPr/>
          </p:nvSpPr>
          <p:spPr>
            <a:xfrm>
              <a:off x="1133465" y="1815155"/>
              <a:ext cx="128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1" name="Группа 140">
            <a:extLst>
              <a:ext uri="{FF2B5EF4-FFF2-40B4-BE49-F238E27FC236}">
                <a16:creationId xmlns="" xmlns:a16="http://schemas.microsoft.com/office/drawing/2014/main" id="{76A5D2A3-BEA2-4698-AF5F-73903DB59E43}"/>
              </a:ext>
            </a:extLst>
          </p:cNvPr>
          <p:cNvGrpSpPr/>
          <p:nvPr/>
        </p:nvGrpSpPr>
        <p:grpSpPr>
          <a:xfrm>
            <a:off x="2503036" y="5660789"/>
            <a:ext cx="322142" cy="369332"/>
            <a:chOff x="1036758" y="1815155"/>
            <a:chExt cx="322142" cy="369332"/>
          </a:xfrm>
        </p:grpSpPr>
        <p:sp>
          <p:nvSpPr>
            <p:cNvPr id="142" name="Овал 141">
              <a:extLst>
                <a:ext uri="{FF2B5EF4-FFF2-40B4-BE49-F238E27FC236}">
                  <a16:creationId xmlns="" xmlns:a16="http://schemas.microsoft.com/office/drawing/2014/main" id="{99F6C838-CC4F-459F-AD53-E825FB258292}"/>
                </a:ext>
              </a:extLst>
            </p:cNvPr>
            <p:cNvSpPr/>
            <p:nvPr/>
          </p:nvSpPr>
          <p:spPr>
            <a:xfrm>
              <a:off x="1036758" y="1838750"/>
              <a:ext cx="322142" cy="322142"/>
            </a:xfrm>
            <a:prstGeom prst="ellipse">
              <a:avLst/>
            </a:prstGeom>
            <a:solidFill>
              <a:srgbClr val="185292"/>
            </a:solidFill>
            <a:ln>
              <a:solidFill>
                <a:srgbClr val="18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94BE9E3E-A51A-482C-A6CE-261CB661E204}"/>
                </a:ext>
              </a:extLst>
            </p:cNvPr>
            <p:cNvSpPr txBox="1"/>
            <p:nvPr/>
          </p:nvSpPr>
          <p:spPr>
            <a:xfrm>
              <a:off x="1133465" y="1815155"/>
              <a:ext cx="128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="" xmlns:a16="http://schemas.microsoft.com/office/drawing/2014/main" id="{89F9AA0C-B0CA-485B-A491-9DD87B36CBE3}"/>
              </a:ext>
            </a:extLst>
          </p:cNvPr>
          <p:cNvGrpSpPr/>
          <p:nvPr/>
        </p:nvGrpSpPr>
        <p:grpSpPr>
          <a:xfrm>
            <a:off x="1592058" y="4415945"/>
            <a:ext cx="322142" cy="369332"/>
            <a:chOff x="1036758" y="1815155"/>
            <a:chExt cx="322142" cy="369332"/>
          </a:xfrm>
        </p:grpSpPr>
        <p:sp>
          <p:nvSpPr>
            <p:cNvPr id="145" name="Овал 144">
              <a:extLst>
                <a:ext uri="{FF2B5EF4-FFF2-40B4-BE49-F238E27FC236}">
                  <a16:creationId xmlns="" xmlns:a16="http://schemas.microsoft.com/office/drawing/2014/main" id="{05A4C279-7CCE-471C-BFE5-8FF512EFC8A9}"/>
                </a:ext>
              </a:extLst>
            </p:cNvPr>
            <p:cNvSpPr/>
            <p:nvPr/>
          </p:nvSpPr>
          <p:spPr>
            <a:xfrm>
              <a:off x="1036758" y="1838750"/>
              <a:ext cx="322142" cy="322142"/>
            </a:xfrm>
            <a:prstGeom prst="ellipse">
              <a:avLst/>
            </a:prstGeom>
            <a:solidFill>
              <a:srgbClr val="185292"/>
            </a:solidFill>
            <a:ln>
              <a:solidFill>
                <a:srgbClr val="185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="" xmlns:a16="http://schemas.microsoft.com/office/drawing/2014/main" id="{AB973C90-DC85-456F-8514-A7E882D009A2}"/>
                </a:ext>
              </a:extLst>
            </p:cNvPr>
            <p:cNvSpPr txBox="1"/>
            <p:nvPr/>
          </p:nvSpPr>
          <p:spPr>
            <a:xfrm>
              <a:off x="1133465" y="1815155"/>
              <a:ext cx="128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039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57FB0193-2365-42D7-9705-F382DC81D72B}"/>
              </a:ext>
            </a:extLst>
          </p:cNvPr>
          <p:cNvSpPr/>
          <p:nvPr/>
        </p:nvSpPr>
        <p:spPr>
          <a:xfrm>
            <a:off x="7456172" y="4686436"/>
            <a:ext cx="4412174" cy="660047"/>
          </a:xfrm>
          <a:prstGeom prst="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15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9EF2EFBF-BCD6-149E-54DE-37017D1359E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61802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780"/>
              </a:spcBef>
              <a:buNone/>
              <a:defRPr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800" dirty="0"/>
              <a:t>ИТОГОВЫЕ ВЫВОДЫ</a:t>
            </a:r>
            <a:br>
              <a:rPr lang="ru-RU" sz="2800" dirty="0"/>
            </a:br>
            <a:r>
              <a:rPr lang="ru-RU" sz="2800" dirty="0"/>
              <a:t>ПО РАЗДЕЛУ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D03DB977-4A57-466A-AAB1-A5C85CD5E36C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5982CB53-AC87-4342-8239-F9A213ED0FEF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CB18EB5A-01D3-4894-A2D4-55080EC6DD94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6CA7D9EA-C110-447A-BD62-487B9AAE4F3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3914A561-C649-4844-99B3-D27D1D4A5DCE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D9DDB037-B323-48BD-B427-FF970A99E8A6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87C5C176-A18D-4777-8B3A-0A3E53F03522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EF623321-FB88-4590-A4A6-73DF529196D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85AB8DBD-C24B-4861-BD71-6A78FF8E28B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7717F19D-15A3-454E-AD3E-05F9CB984E0A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B6A078DF-9545-4E61-9921-B0F7C1EA1DD9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AFA3C4FB-BE00-4429-812F-9861289BD22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55A8F3BC-9F80-4617-9B01-E9209F0E00E0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F7D40F1A-5767-493D-BD83-62B4B5CD0D8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8901813E-E273-4E22-AC4D-F9A8BE973C0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4FED3753-32D1-48AC-AABE-BA820A257F0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E7EE4B73-BF3C-4030-8F9E-4BB2AC061329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241E8A15-F11C-481E-9A5C-30BA0E505EA9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03159728-539E-41D6-BD9B-4DA04686311C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04E75FAC-5354-4F82-AF1B-C81158F83DC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91BD28DB-C7C6-4AB3-8CFA-87CA702A8CA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77A09CE3-7B98-40AC-94D5-7D78B254A2BD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835046B6-8F0F-4DB8-B165-08BFA5AE8B2F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95A36C93-0ECC-4A0A-AAC9-C6259A28C56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77402FF9-B96B-4109-A237-6A9871E1C961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CA1BF38C-6741-4276-BD34-C36152314156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A94A6372-25BC-46E7-A69D-D6F74C6C3594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721F3798-AE13-4382-A960-AD2542CA191A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EB6202A1-91C2-4000-83CF-DEB88FFFF376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DDAB0FF3-7C4A-407C-BA5E-82A4501B817E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object 34">
            <a:extLst>
              <a:ext uri="{FF2B5EF4-FFF2-40B4-BE49-F238E27FC236}">
                <a16:creationId xmlns="" xmlns:a16="http://schemas.microsoft.com/office/drawing/2014/main" id="{5347BFC9-DD55-4A2D-B9DF-31DD70535395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4612DCCC-CEA1-4C23-B58A-6C75A8D32C5C}"/>
              </a:ext>
            </a:extLst>
          </p:cNvPr>
          <p:cNvSpPr/>
          <p:nvPr/>
        </p:nvSpPr>
        <p:spPr>
          <a:xfrm>
            <a:off x="943089" y="3991431"/>
            <a:ext cx="2077200" cy="1538052"/>
          </a:xfrm>
          <a:prstGeom prst="rect">
            <a:avLst/>
          </a:prstGeom>
          <a:solidFill>
            <a:srgbClr val="237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2019AF38-2FEE-4E3D-9881-2ADD59A82C91}"/>
              </a:ext>
            </a:extLst>
          </p:cNvPr>
          <p:cNvSpPr/>
          <p:nvPr/>
        </p:nvSpPr>
        <p:spPr>
          <a:xfrm>
            <a:off x="943089" y="1429663"/>
            <a:ext cx="2075543" cy="2561764"/>
          </a:xfrm>
          <a:prstGeom prst="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8D2FAF0E-7402-419D-B8EA-043773175A17}"/>
              </a:ext>
            </a:extLst>
          </p:cNvPr>
          <p:cNvSpPr/>
          <p:nvPr/>
        </p:nvSpPr>
        <p:spPr>
          <a:xfrm>
            <a:off x="943089" y="5531301"/>
            <a:ext cx="2077200" cy="875949"/>
          </a:xfrm>
          <a:prstGeom prst="rect">
            <a:avLst/>
          </a:prstGeom>
          <a:solidFill>
            <a:srgbClr val="5096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object 38">
            <a:extLst>
              <a:ext uri="{FF2B5EF4-FFF2-40B4-BE49-F238E27FC236}">
                <a16:creationId xmlns="" xmlns:a16="http://schemas.microsoft.com/office/drawing/2014/main" id="{58302B75-271C-4DB0-BE30-2D03A82CC086}"/>
              </a:ext>
            </a:extLst>
          </p:cNvPr>
          <p:cNvSpPr txBox="1">
            <a:spLocks/>
          </p:cNvSpPr>
          <p:nvPr/>
        </p:nvSpPr>
        <p:spPr>
          <a:xfrm>
            <a:off x="1126587" y="2438932"/>
            <a:ext cx="2547529" cy="5432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Коммунальная инфраструктура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9EE373A2-238D-4A7E-9F4E-25DCDD55A877}"/>
              </a:ext>
            </a:extLst>
          </p:cNvPr>
          <p:cNvSpPr/>
          <p:nvPr/>
        </p:nvSpPr>
        <p:spPr>
          <a:xfrm>
            <a:off x="188344" y="1429663"/>
            <a:ext cx="753088" cy="49775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object 38">
            <a:extLst>
              <a:ext uri="{FF2B5EF4-FFF2-40B4-BE49-F238E27FC236}">
                <a16:creationId xmlns="" xmlns:a16="http://schemas.microsoft.com/office/drawing/2014/main" id="{973AE745-9018-41CC-9D37-74EBBC14FDEE}"/>
              </a:ext>
            </a:extLst>
          </p:cNvPr>
          <p:cNvSpPr txBox="1">
            <a:spLocks/>
          </p:cNvSpPr>
          <p:nvPr/>
        </p:nvSpPr>
        <p:spPr>
          <a:xfrm>
            <a:off x="1126587" y="4438271"/>
            <a:ext cx="2547529" cy="5432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Транспортная инфраструктура</a:t>
            </a:r>
          </a:p>
        </p:txBody>
      </p:sp>
      <p:sp>
        <p:nvSpPr>
          <p:cNvPr id="77" name="object 38">
            <a:extLst>
              <a:ext uri="{FF2B5EF4-FFF2-40B4-BE49-F238E27FC236}">
                <a16:creationId xmlns="" xmlns:a16="http://schemas.microsoft.com/office/drawing/2014/main" id="{A077945D-A705-4E77-9172-55DB50BAA170}"/>
              </a:ext>
            </a:extLst>
          </p:cNvPr>
          <p:cNvSpPr txBox="1">
            <a:spLocks/>
          </p:cNvSpPr>
          <p:nvPr/>
        </p:nvSpPr>
        <p:spPr>
          <a:xfrm>
            <a:off x="1126587" y="5646184"/>
            <a:ext cx="2547529" cy="5432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Финансовая инфраструктура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52FEEDC-0A29-40F9-8791-002749DE13B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5" y="2460026"/>
            <a:ext cx="624114" cy="6241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6811C9D-BFF5-4C60-9130-B133D1CFC7D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0" y="4495480"/>
            <a:ext cx="493828" cy="4938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BC419D4-D3EF-4017-A595-BCC4315E59F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0" y="5701423"/>
            <a:ext cx="493829" cy="493829"/>
          </a:xfrm>
          <a:prstGeom prst="rect">
            <a:avLst/>
          </a:prstGeom>
        </p:spPr>
      </p:pic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F51BBA5E-07EB-4548-93D4-260CA66F2D37}"/>
              </a:ext>
            </a:extLst>
          </p:cNvPr>
          <p:cNvSpPr/>
          <p:nvPr/>
        </p:nvSpPr>
        <p:spPr>
          <a:xfrm>
            <a:off x="3018632" y="1429663"/>
            <a:ext cx="8854738" cy="497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4C4CAD46-07B1-4C02-8EA0-06B7BAF7A48E}"/>
              </a:ext>
            </a:extLst>
          </p:cNvPr>
          <p:cNvCxnSpPr>
            <a:cxnSpLocks/>
          </p:cNvCxnSpPr>
          <p:nvPr/>
        </p:nvCxnSpPr>
        <p:spPr>
          <a:xfrm>
            <a:off x="3008650" y="3986536"/>
            <a:ext cx="8863200" cy="4891"/>
          </a:xfrm>
          <a:prstGeom prst="line">
            <a:avLst/>
          </a:prstGeom>
          <a:ln>
            <a:solidFill>
              <a:schemeClr val="bg1">
                <a:lumMod val="85000"/>
                <a:alpha val="7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="" xmlns:a16="http://schemas.microsoft.com/office/drawing/2014/main" id="{DE7994F7-31A2-4E74-BD8F-FFBB57A1DF00}"/>
              </a:ext>
            </a:extLst>
          </p:cNvPr>
          <p:cNvCxnSpPr>
            <a:cxnSpLocks/>
          </p:cNvCxnSpPr>
          <p:nvPr/>
        </p:nvCxnSpPr>
        <p:spPr>
          <a:xfrm>
            <a:off x="3008650" y="5540195"/>
            <a:ext cx="8863200" cy="4891"/>
          </a:xfrm>
          <a:prstGeom prst="line">
            <a:avLst/>
          </a:prstGeom>
          <a:ln>
            <a:solidFill>
              <a:schemeClr val="bg1">
                <a:lumMod val="85000"/>
                <a:alpha val="7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bject 38">
            <a:extLst>
              <a:ext uri="{FF2B5EF4-FFF2-40B4-BE49-F238E27FC236}">
                <a16:creationId xmlns="" xmlns:a16="http://schemas.microsoft.com/office/drawing/2014/main" id="{1BD42FEC-9F10-4058-9AA2-C2406096BD89}"/>
              </a:ext>
            </a:extLst>
          </p:cNvPr>
          <p:cNvSpPr txBox="1">
            <a:spLocks/>
          </p:cNvSpPr>
          <p:nvPr/>
        </p:nvSpPr>
        <p:spPr>
          <a:xfrm>
            <a:off x="3305730" y="1542564"/>
            <a:ext cx="4412174" cy="6817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400" dirty="0">
                <a:cs typeface="Arial" panose="020B0604020202020204" pitchFamily="34" charset="0"/>
              </a:rPr>
              <a:t>На территории муниципального образования потребители полностью обеспечены коммунальными услугами:</a:t>
            </a:r>
          </a:p>
        </p:txBody>
      </p:sp>
      <p:sp>
        <p:nvSpPr>
          <p:cNvPr id="83" name="object 38">
            <a:extLst>
              <a:ext uri="{FF2B5EF4-FFF2-40B4-BE49-F238E27FC236}">
                <a16:creationId xmlns="" xmlns:a16="http://schemas.microsoft.com/office/drawing/2014/main" id="{53794C96-02B4-4587-A531-8096F04B4EDB}"/>
              </a:ext>
            </a:extLst>
          </p:cNvPr>
          <p:cNvSpPr txBox="1">
            <a:spLocks/>
          </p:cNvSpPr>
          <p:nvPr/>
        </p:nvSpPr>
        <p:spPr>
          <a:xfrm>
            <a:off x="3414135" y="2315137"/>
            <a:ext cx="1379818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Газоснабжение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84" name="object 38">
            <a:extLst>
              <a:ext uri="{FF2B5EF4-FFF2-40B4-BE49-F238E27FC236}">
                <a16:creationId xmlns="" xmlns:a16="http://schemas.microsoft.com/office/drawing/2014/main" id="{F9724D08-5EB5-49B3-ABC5-44BD878BF4D2}"/>
              </a:ext>
            </a:extLst>
          </p:cNvPr>
          <p:cNvSpPr txBox="1">
            <a:spLocks/>
          </p:cNvSpPr>
          <p:nvPr/>
        </p:nvSpPr>
        <p:spPr>
          <a:xfrm>
            <a:off x="3414135" y="2624047"/>
            <a:ext cx="1685114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Электроснабжения</a:t>
            </a:r>
          </a:p>
        </p:txBody>
      </p:sp>
      <p:sp>
        <p:nvSpPr>
          <p:cNvPr id="85" name="object 38">
            <a:extLst>
              <a:ext uri="{FF2B5EF4-FFF2-40B4-BE49-F238E27FC236}">
                <a16:creationId xmlns="" xmlns:a16="http://schemas.microsoft.com/office/drawing/2014/main" id="{8924E9BD-C967-46EF-978B-E7FFF802F832}"/>
              </a:ext>
            </a:extLst>
          </p:cNvPr>
          <p:cNvSpPr txBox="1">
            <a:spLocks/>
          </p:cNvSpPr>
          <p:nvPr/>
        </p:nvSpPr>
        <p:spPr>
          <a:xfrm>
            <a:off x="3414135" y="2932957"/>
            <a:ext cx="1685114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Теплоснабжения</a:t>
            </a:r>
          </a:p>
        </p:txBody>
      </p:sp>
      <p:sp>
        <p:nvSpPr>
          <p:cNvPr id="86" name="object 38">
            <a:extLst>
              <a:ext uri="{FF2B5EF4-FFF2-40B4-BE49-F238E27FC236}">
                <a16:creationId xmlns="" xmlns:a16="http://schemas.microsoft.com/office/drawing/2014/main" id="{7FE36CC8-DAEC-4B25-A3B9-4E61F0F97A4A}"/>
              </a:ext>
            </a:extLst>
          </p:cNvPr>
          <p:cNvSpPr txBox="1">
            <a:spLocks/>
          </p:cNvSpPr>
          <p:nvPr/>
        </p:nvSpPr>
        <p:spPr>
          <a:xfrm>
            <a:off x="3414135" y="3241867"/>
            <a:ext cx="1685114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Водоснабжению</a:t>
            </a:r>
          </a:p>
        </p:txBody>
      </p:sp>
      <p:sp>
        <p:nvSpPr>
          <p:cNvPr id="87" name="object 38">
            <a:extLst>
              <a:ext uri="{FF2B5EF4-FFF2-40B4-BE49-F238E27FC236}">
                <a16:creationId xmlns="" xmlns:a16="http://schemas.microsoft.com/office/drawing/2014/main" id="{A39BCC05-AED7-4805-83D4-73FA7D965AE1}"/>
              </a:ext>
            </a:extLst>
          </p:cNvPr>
          <p:cNvSpPr txBox="1">
            <a:spLocks/>
          </p:cNvSpPr>
          <p:nvPr/>
        </p:nvSpPr>
        <p:spPr>
          <a:xfrm>
            <a:off x="3414135" y="3550777"/>
            <a:ext cx="1685114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Водоотведению</a:t>
            </a:r>
          </a:p>
        </p:txBody>
      </p:sp>
      <p:sp>
        <p:nvSpPr>
          <p:cNvPr id="88" name="object 38">
            <a:extLst>
              <a:ext uri="{FF2B5EF4-FFF2-40B4-BE49-F238E27FC236}">
                <a16:creationId xmlns="" xmlns:a16="http://schemas.microsoft.com/office/drawing/2014/main" id="{2D38DD6D-232F-4D38-99C8-B84FE22ACD31}"/>
              </a:ext>
            </a:extLst>
          </p:cNvPr>
          <p:cNvSpPr txBox="1">
            <a:spLocks/>
          </p:cNvSpPr>
          <p:nvPr/>
        </p:nvSpPr>
        <p:spPr>
          <a:xfrm>
            <a:off x="4955141" y="2342837"/>
            <a:ext cx="9265847" cy="2662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b="0" i="1" dirty="0">
                <a:solidFill>
                  <a:schemeClr val="tx1"/>
                </a:solidFill>
              </a:rPr>
              <a:t>АО “</a:t>
            </a:r>
            <a:r>
              <a:rPr lang="ru-RU" sz="1200" b="0" i="1" dirty="0" err="1">
                <a:solidFill>
                  <a:schemeClr val="tx1"/>
                </a:solidFill>
              </a:rPr>
              <a:t>Самарамежрегионгаз</a:t>
            </a:r>
            <a:r>
              <a:rPr lang="ru-RU" sz="1200" b="0" i="1" dirty="0">
                <a:solidFill>
                  <a:schemeClr val="tx1"/>
                </a:solidFill>
              </a:rPr>
              <a:t>», ООО «</a:t>
            </a:r>
            <a:r>
              <a:rPr lang="ru-RU" sz="1200" b="0" i="1" dirty="0" err="1">
                <a:solidFill>
                  <a:schemeClr val="tx1"/>
                </a:solidFill>
              </a:rPr>
              <a:t>Средневолжская</a:t>
            </a:r>
            <a:r>
              <a:rPr lang="ru-RU" sz="1200" b="0" i="1" dirty="0">
                <a:solidFill>
                  <a:schemeClr val="tx1"/>
                </a:solidFill>
              </a:rPr>
              <a:t> газовая компания» </a:t>
            </a:r>
          </a:p>
        </p:txBody>
      </p:sp>
      <p:sp>
        <p:nvSpPr>
          <p:cNvPr id="89" name="object 38">
            <a:extLst>
              <a:ext uri="{FF2B5EF4-FFF2-40B4-BE49-F238E27FC236}">
                <a16:creationId xmlns="" xmlns:a16="http://schemas.microsoft.com/office/drawing/2014/main" id="{43D25034-83B4-49BC-BFA8-73AE4CF40787}"/>
              </a:ext>
            </a:extLst>
          </p:cNvPr>
          <p:cNvSpPr txBox="1">
            <a:spLocks/>
          </p:cNvSpPr>
          <p:nvPr/>
        </p:nvSpPr>
        <p:spPr>
          <a:xfrm>
            <a:off x="5290913" y="2651747"/>
            <a:ext cx="9265847" cy="2662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200" i="1" dirty="0">
                <a:cs typeface="Arial" panose="020B0604020202020204" pitchFamily="34" charset="0"/>
              </a:rPr>
              <a:t>ПАО «Самараэнерго», АО «Самарская сетевая компания»</a:t>
            </a:r>
          </a:p>
        </p:txBody>
      </p:sp>
      <p:sp>
        <p:nvSpPr>
          <p:cNvPr id="90" name="object 38">
            <a:extLst>
              <a:ext uri="{FF2B5EF4-FFF2-40B4-BE49-F238E27FC236}">
                <a16:creationId xmlns="" xmlns:a16="http://schemas.microsoft.com/office/drawing/2014/main" id="{8BDDDA7F-1017-409A-97AE-9798632AA145}"/>
              </a:ext>
            </a:extLst>
          </p:cNvPr>
          <p:cNvSpPr txBox="1">
            <a:spLocks/>
          </p:cNvSpPr>
          <p:nvPr/>
        </p:nvSpPr>
        <p:spPr>
          <a:xfrm>
            <a:off x="5068663" y="2960657"/>
            <a:ext cx="9265847" cy="2662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200" i="1" dirty="0">
                <a:cs typeface="Arial" panose="020B0604020202020204" pitchFamily="34" charset="0"/>
              </a:rPr>
              <a:t>МУП «Производственное объединение жилищно-коммунального хозяйства», ООО «Сети» </a:t>
            </a:r>
          </a:p>
        </p:txBody>
      </p:sp>
      <p:sp>
        <p:nvSpPr>
          <p:cNvPr id="91" name="object 38">
            <a:extLst>
              <a:ext uri="{FF2B5EF4-FFF2-40B4-BE49-F238E27FC236}">
                <a16:creationId xmlns="" xmlns:a16="http://schemas.microsoft.com/office/drawing/2014/main" id="{AF9A0896-9368-4473-8118-5527E809727E}"/>
              </a:ext>
            </a:extLst>
          </p:cNvPr>
          <p:cNvSpPr txBox="1">
            <a:spLocks/>
          </p:cNvSpPr>
          <p:nvPr/>
        </p:nvSpPr>
        <p:spPr>
          <a:xfrm>
            <a:off x="5068663" y="3269567"/>
            <a:ext cx="9265847" cy="2662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200" i="1" dirty="0">
                <a:cs typeface="Arial" panose="020B0604020202020204" pitchFamily="34" charset="0"/>
              </a:rPr>
              <a:t>Муниципальные унитарные предприятия</a:t>
            </a:r>
          </a:p>
        </p:txBody>
      </p:sp>
      <p:sp>
        <p:nvSpPr>
          <p:cNvPr id="92" name="object 38">
            <a:extLst>
              <a:ext uri="{FF2B5EF4-FFF2-40B4-BE49-F238E27FC236}">
                <a16:creationId xmlns="" xmlns:a16="http://schemas.microsoft.com/office/drawing/2014/main" id="{8F0FD7F5-A19F-4393-A8C9-AEFD2972DC11}"/>
              </a:ext>
            </a:extLst>
          </p:cNvPr>
          <p:cNvSpPr txBox="1">
            <a:spLocks/>
          </p:cNvSpPr>
          <p:nvPr/>
        </p:nvSpPr>
        <p:spPr>
          <a:xfrm>
            <a:off x="5068663" y="3578477"/>
            <a:ext cx="9265847" cy="2662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200" i="1" dirty="0">
                <a:cs typeface="Arial" panose="020B0604020202020204" pitchFamily="34" charset="0"/>
              </a:rPr>
              <a:t>МУП «Производственное объединение жилищно-коммунального хозяйства» 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2E5F1D9A-D860-4BF0-9DA7-E8D505EC2B9E}"/>
              </a:ext>
            </a:extLst>
          </p:cNvPr>
          <p:cNvSpPr/>
          <p:nvPr/>
        </p:nvSpPr>
        <p:spPr>
          <a:xfrm flipH="1">
            <a:off x="3283726" y="2466753"/>
            <a:ext cx="75425" cy="75425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4BC66CDF-52E7-47CC-8CEF-5F142613F3A4}"/>
              </a:ext>
            </a:extLst>
          </p:cNvPr>
          <p:cNvSpPr/>
          <p:nvPr/>
        </p:nvSpPr>
        <p:spPr>
          <a:xfrm flipH="1">
            <a:off x="3283726" y="2771760"/>
            <a:ext cx="75425" cy="75425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>
            <a:extLst>
              <a:ext uri="{FF2B5EF4-FFF2-40B4-BE49-F238E27FC236}">
                <a16:creationId xmlns="" xmlns:a16="http://schemas.microsoft.com/office/drawing/2014/main" id="{494815FC-74A2-4CDC-ADDF-C98476C925AE}"/>
              </a:ext>
            </a:extLst>
          </p:cNvPr>
          <p:cNvSpPr/>
          <p:nvPr/>
        </p:nvSpPr>
        <p:spPr>
          <a:xfrm flipH="1">
            <a:off x="3283726" y="3080247"/>
            <a:ext cx="75425" cy="75425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>
            <a:extLst>
              <a:ext uri="{FF2B5EF4-FFF2-40B4-BE49-F238E27FC236}">
                <a16:creationId xmlns="" xmlns:a16="http://schemas.microsoft.com/office/drawing/2014/main" id="{32AE8D48-08AD-4909-ACAE-9FD856496C56}"/>
              </a:ext>
            </a:extLst>
          </p:cNvPr>
          <p:cNvSpPr/>
          <p:nvPr/>
        </p:nvSpPr>
        <p:spPr>
          <a:xfrm flipH="1">
            <a:off x="3283726" y="3407808"/>
            <a:ext cx="75425" cy="75425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>
            <a:extLst>
              <a:ext uri="{FF2B5EF4-FFF2-40B4-BE49-F238E27FC236}">
                <a16:creationId xmlns="" xmlns:a16="http://schemas.microsoft.com/office/drawing/2014/main" id="{1B2F9C29-D970-4567-B30A-4F67B7E70F07}"/>
              </a:ext>
            </a:extLst>
          </p:cNvPr>
          <p:cNvSpPr/>
          <p:nvPr/>
        </p:nvSpPr>
        <p:spPr>
          <a:xfrm flipH="1">
            <a:off x="3283726" y="3711590"/>
            <a:ext cx="75425" cy="75425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68E70793-13E4-43D4-8955-9DA702053E50}"/>
              </a:ext>
            </a:extLst>
          </p:cNvPr>
          <p:cNvCxnSpPr>
            <a:cxnSpLocks/>
          </p:cNvCxnSpPr>
          <p:nvPr/>
        </p:nvCxnSpPr>
        <p:spPr>
          <a:xfrm>
            <a:off x="4829175" y="2462100"/>
            <a:ext cx="0" cy="109650"/>
          </a:xfrm>
          <a:prstGeom prst="line">
            <a:avLst/>
          </a:prstGeom>
          <a:ln w="12700">
            <a:solidFill>
              <a:srgbClr val="185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="" xmlns:a16="http://schemas.microsoft.com/office/drawing/2014/main" id="{EC0BFEF3-D063-4D57-98BC-5BF72FA83EC4}"/>
              </a:ext>
            </a:extLst>
          </p:cNvPr>
          <p:cNvCxnSpPr>
            <a:cxnSpLocks/>
          </p:cNvCxnSpPr>
          <p:nvPr/>
        </p:nvCxnSpPr>
        <p:spPr>
          <a:xfrm>
            <a:off x="5189054" y="2768985"/>
            <a:ext cx="0" cy="109650"/>
          </a:xfrm>
          <a:prstGeom prst="line">
            <a:avLst/>
          </a:prstGeom>
          <a:ln w="12700">
            <a:solidFill>
              <a:srgbClr val="185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CEF50943-8AC6-42DA-A5A7-AF0B18E2C283}"/>
              </a:ext>
            </a:extLst>
          </p:cNvPr>
          <p:cNvCxnSpPr>
            <a:cxnSpLocks/>
          </p:cNvCxnSpPr>
          <p:nvPr/>
        </p:nvCxnSpPr>
        <p:spPr>
          <a:xfrm>
            <a:off x="4953000" y="3072659"/>
            <a:ext cx="0" cy="109650"/>
          </a:xfrm>
          <a:prstGeom prst="line">
            <a:avLst/>
          </a:prstGeom>
          <a:ln w="12700">
            <a:solidFill>
              <a:srgbClr val="185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="" xmlns:a16="http://schemas.microsoft.com/office/drawing/2014/main" id="{70ED568E-2FC9-4A03-AABB-40DF0E1B9F85}"/>
              </a:ext>
            </a:extLst>
          </p:cNvPr>
          <p:cNvCxnSpPr>
            <a:cxnSpLocks/>
          </p:cNvCxnSpPr>
          <p:nvPr/>
        </p:nvCxnSpPr>
        <p:spPr>
          <a:xfrm>
            <a:off x="4953000" y="3388755"/>
            <a:ext cx="0" cy="109650"/>
          </a:xfrm>
          <a:prstGeom prst="line">
            <a:avLst/>
          </a:prstGeom>
          <a:ln w="12700">
            <a:solidFill>
              <a:srgbClr val="185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="" xmlns:a16="http://schemas.microsoft.com/office/drawing/2014/main" id="{FED53836-775D-4B50-9F1B-DA2BAB36E0D3}"/>
              </a:ext>
            </a:extLst>
          </p:cNvPr>
          <p:cNvCxnSpPr>
            <a:cxnSpLocks/>
          </p:cNvCxnSpPr>
          <p:nvPr/>
        </p:nvCxnSpPr>
        <p:spPr>
          <a:xfrm>
            <a:off x="4949825" y="3698887"/>
            <a:ext cx="0" cy="109650"/>
          </a:xfrm>
          <a:prstGeom prst="line">
            <a:avLst/>
          </a:prstGeom>
          <a:ln w="12700">
            <a:solidFill>
              <a:srgbClr val="185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bject 38">
            <a:extLst>
              <a:ext uri="{FF2B5EF4-FFF2-40B4-BE49-F238E27FC236}">
                <a16:creationId xmlns="" xmlns:a16="http://schemas.microsoft.com/office/drawing/2014/main" id="{E8CD47EC-BCAF-4378-98B9-5BF3DBEE01CE}"/>
              </a:ext>
            </a:extLst>
          </p:cNvPr>
          <p:cNvSpPr txBox="1">
            <a:spLocks/>
          </p:cNvSpPr>
          <p:nvPr/>
        </p:nvSpPr>
        <p:spPr>
          <a:xfrm>
            <a:off x="7642043" y="1542564"/>
            <a:ext cx="3779345" cy="6817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185292"/>
                </a:solidFill>
              </a:rPr>
              <a:t>Возможность подключения к коммунальной инфраструктуре для развития инвестиционной деятельности имеется</a:t>
            </a:r>
          </a:p>
        </p:txBody>
      </p:sp>
      <p:sp>
        <p:nvSpPr>
          <p:cNvPr id="102" name="object 38">
            <a:extLst>
              <a:ext uri="{FF2B5EF4-FFF2-40B4-BE49-F238E27FC236}">
                <a16:creationId xmlns="" xmlns:a16="http://schemas.microsoft.com/office/drawing/2014/main" id="{603FF4C7-0D96-41CE-990B-7D434CCA6BE0}"/>
              </a:ext>
            </a:extLst>
          </p:cNvPr>
          <p:cNvSpPr txBox="1">
            <a:spLocks/>
          </p:cNvSpPr>
          <p:nvPr/>
        </p:nvSpPr>
        <p:spPr>
          <a:xfrm>
            <a:off x="3129719" y="4028549"/>
            <a:ext cx="4412174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400" dirty="0">
                <a:solidFill>
                  <a:srgbClr val="185292"/>
                </a:solidFill>
                <a:cs typeface="Arial" panose="020B0604020202020204" pitchFamily="34" charset="0"/>
              </a:rPr>
              <a:t>В районе развита сеть автомобильных дорог</a:t>
            </a:r>
          </a:p>
        </p:txBody>
      </p:sp>
      <p:sp>
        <p:nvSpPr>
          <p:cNvPr id="103" name="object 38">
            <a:extLst>
              <a:ext uri="{FF2B5EF4-FFF2-40B4-BE49-F238E27FC236}">
                <a16:creationId xmlns="" xmlns:a16="http://schemas.microsoft.com/office/drawing/2014/main" id="{4E17E65F-C10D-4875-9313-47FE8CA3542B}"/>
              </a:ext>
            </a:extLst>
          </p:cNvPr>
          <p:cNvSpPr txBox="1">
            <a:spLocks/>
          </p:cNvSpPr>
          <p:nvPr/>
        </p:nvSpPr>
        <p:spPr>
          <a:xfrm>
            <a:off x="3401862" y="4394939"/>
            <a:ext cx="3505766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400" dirty="0">
                <a:cs typeface="Arial" panose="020B0604020202020204" pitchFamily="34" charset="0"/>
              </a:rPr>
              <a:t>Удельный вес автомобильных дорог </a:t>
            </a:r>
          </a:p>
          <a:p>
            <a:pPr lvl="0"/>
            <a:r>
              <a:rPr lang="ru-RU" sz="1400" dirty="0">
                <a:cs typeface="Arial" panose="020B0604020202020204" pitchFamily="34" charset="0"/>
              </a:rPr>
              <a:t>с твердым покрытием составляет </a:t>
            </a:r>
            <a:r>
              <a:rPr lang="ru-RU" sz="1400" b="1" dirty="0">
                <a:solidFill>
                  <a:srgbClr val="185292"/>
                </a:solidFill>
                <a:cs typeface="Arial" panose="020B0604020202020204" pitchFamily="34" charset="0"/>
              </a:rPr>
              <a:t>48,07%</a:t>
            </a:r>
          </a:p>
        </p:txBody>
      </p:sp>
      <p:sp>
        <p:nvSpPr>
          <p:cNvPr id="104" name="object 38">
            <a:extLst>
              <a:ext uri="{FF2B5EF4-FFF2-40B4-BE49-F238E27FC236}">
                <a16:creationId xmlns="" xmlns:a16="http://schemas.microsoft.com/office/drawing/2014/main" id="{DB5BD6B1-1962-4B89-B54A-F35B5E9450FA}"/>
              </a:ext>
            </a:extLst>
          </p:cNvPr>
          <p:cNvSpPr txBox="1">
            <a:spLocks/>
          </p:cNvSpPr>
          <p:nvPr/>
        </p:nvSpPr>
        <p:spPr>
          <a:xfrm>
            <a:off x="3391172" y="4892141"/>
            <a:ext cx="4412174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sz="1400" dirty="0">
                <a:cs typeface="Arial" panose="020B0604020202020204" pitchFamily="34" charset="0"/>
              </a:rPr>
              <a:t>Плотность автомобильных дорог общего пользования с твердым покрытием – </a:t>
            </a:r>
            <a:r>
              <a:rPr lang="ru-RU" sz="1400" b="1" dirty="0">
                <a:solidFill>
                  <a:srgbClr val="185292"/>
                </a:solidFill>
                <a:cs typeface="Arial" panose="020B0604020202020204" pitchFamily="34" charset="0"/>
              </a:rPr>
              <a:t>366,83 км</a:t>
            </a:r>
          </a:p>
        </p:txBody>
      </p:sp>
      <p:sp>
        <p:nvSpPr>
          <p:cNvPr id="105" name="object 38">
            <a:extLst>
              <a:ext uri="{FF2B5EF4-FFF2-40B4-BE49-F238E27FC236}">
                <a16:creationId xmlns="" xmlns:a16="http://schemas.microsoft.com/office/drawing/2014/main" id="{E6C4214A-CC57-471C-8366-D978AE6BEE98}"/>
              </a:ext>
            </a:extLst>
          </p:cNvPr>
          <p:cNvSpPr txBox="1">
            <a:spLocks/>
          </p:cNvSpPr>
          <p:nvPr/>
        </p:nvSpPr>
        <p:spPr>
          <a:xfrm>
            <a:off x="7469151" y="4784026"/>
            <a:ext cx="4278349" cy="5986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0">
                <a:latin typeface="Arial" panose="020B060402020202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ru-RU" sz="1200" i="1" dirty="0">
                <a:cs typeface="Arial" panose="020B0604020202020204" pitchFamily="34" charset="0"/>
              </a:rPr>
              <a:t>Обслуживанием автомобильных дорог в районе занимается филиал «</a:t>
            </a:r>
            <a:r>
              <a:rPr lang="ru-RU" sz="1200" i="1" dirty="0" err="1">
                <a:cs typeface="Arial" panose="020B0604020202020204" pitchFamily="34" charset="0"/>
              </a:rPr>
              <a:t>Челно-Вершинское</a:t>
            </a:r>
            <a:r>
              <a:rPr lang="ru-RU" sz="1200" i="1" dirty="0">
                <a:cs typeface="Arial" panose="020B0604020202020204" pitchFamily="34" charset="0"/>
              </a:rPr>
              <a:t> ДЭУ» ГКП Самарской области «АСАДО»</a:t>
            </a:r>
          </a:p>
        </p:txBody>
      </p:sp>
      <p:sp>
        <p:nvSpPr>
          <p:cNvPr id="106" name="Овал 105">
            <a:extLst>
              <a:ext uri="{FF2B5EF4-FFF2-40B4-BE49-F238E27FC236}">
                <a16:creationId xmlns="" xmlns:a16="http://schemas.microsoft.com/office/drawing/2014/main" id="{6A62878A-590B-4C0F-B032-138A70C880E5}"/>
              </a:ext>
            </a:extLst>
          </p:cNvPr>
          <p:cNvSpPr/>
          <p:nvPr/>
        </p:nvSpPr>
        <p:spPr>
          <a:xfrm flipH="1">
            <a:off x="3193491" y="4630175"/>
            <a:ext cx="75425" cy="75425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>
            <a:extLst>
              <a:ext uri="{FF2B5EF4-FFF2-40B4-BE49-F238E27FC236}">
                <a16:creationId xmlns="" xmlns:a16="http://schemas.microsoft.com/office/drawing/2014/main" id="{14020BD6-5197-453C-AAB4-4E1AF0AEED4B}"/>
              </a:ext>
            </a:extLst>
          </p:cNvPr>
          <p:cNvSpPr/>
          <p:nvPr/>
        </p:nvSpPr>
        <p:spPr>
          <a:xfrm flipH="1">
            <a:off x="3193491" y="5139077"/>
            <a:ext cx="75425" cy="75425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object 38">
            <a:extLst>
              <a:ext uri="{FF2B5EF4-FFF2-40B4-BE49-F238E27FC236}">
                <a16:creationId xmlns="" xmlns:a16="http://schemas.microsoft.com/office/drawing/2014/main" id="{7D3947A7-3162-4D7C-AC56-9D49428C914F}"/>
              </a:ext>
            </a:extLst>
          </p:cNvPr>
          <p:cNvSpPr txBox="1">
            <a:spLocks/>
          </p:cNvSpPr>
          <p:nvPr/>
        </p:nvSpPr>
        <p:spPr>
          <a:xfrm>
            <a:off x="7469151" y="4055053"/>
            <a:ext cx="4412174" cy="6817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 территории района проходит железная дорога, что является приоритетом для развития  инвестиционных проектов</a:t>
            </a:r>
          </a:p>
        </p:txBody>
      </p:sp>
      <p:sp>
        <p:nvSpPr>
          <p:cNvPr id="110" name="object 38">
            <a:extLst>
              <a:ext uri="{FF2B5EF4-FFF2-40B4-BE49-F238E27FC236}">
                <a16:creationId xmlns="" xmlns:a16="http://schemas.microsoft.com/office/drawing/2014/main" id="{7E5BE1B7-FDFF-4511-8742-C285EE5AE2E7}"/>
              </a:ext>
            </a:extLst>
          </p:cNvPr>
          <p:cNvSpPr txBox="1">
            <a:spLocks/>
          </p:cNvSpPr>
          <p:nvPr/>
        </p:nvSpPr>
        <p:spPr>
          <a:xfrm>
            <a:off x="3129719" y="5611436"/>
            <a:ext cx="8394624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Система банковских и страховых услуг также способствует реализации инвестиционных проектов</a:t>
            </a:r>
          </a:p>
        </p:txBody>
      </p:sp>
      <p:sp>
        <p:nvSpPr>
          <p:cNvPr id="111" name="object 38">
            <a:extLst>
              <a:ext uri="{FF2B5EF4-FFF2-40B4-BE49-F238E27FC236}">
                <a16:creationId xmlns="" xmlns:a16="http://schemas.microsoft.com/office/drawing/2014/main" id="{88162F2E-F534-43AA-915A-274AF2430302}"/>
              </a:ext>
            </a:extLst>
          </p:cNvPr>
          <p:cNvSpPr txBox="1">
            <a:spLocks/>
          </p:cNvSpPr>
          <p:nvPr/>
        </p:nvSpPr>
        <p:spPr>
          <a:xfrm>
            <a:off x="3129719" y="5894791"/>
            <a:ext cx="8394624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 территории района действует филиал ПАО «Сбербанк»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46B5558B-AE30-443B-9267-0A285C376A4C}"/>
              </a:ext>
            </a:extLst>
          </p:cNvPr>
          <p:cNvSpPr/>
          <p:nvPr/>
        </p:nvSpPr>
        <p:spPr>
          <a:xfrm>
            <a:off x="7541893" y="1542564"/>
            <a:ext cx="3879495" cy="764105"/>
          </a:xfrm>
          <a:prstGeom prst="roundRect">
            <a:avLst/>
          </a:prstGeom>
          <a:noFill/>
          <a:ln>
            <a:solidFill>
              <a:srgbClr val="18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="" xmlns:a16="http://schemas.microsoft.com/office/drawing/2014/main" id="{E8FBFC6E-7E06-425B-967F-0211BC698659}"/>
              </a:ext>
            </a:extLst>
          </p:cNvPr>
          <p:cNvSpPr/>
          <p:nvPr/>
        </p:nvSpPr>
        <p:spPr>
          <a:xfrm>
            <a:off x="7367565" y="4083309"/>
            <a:ext cx="4379935" cy="703652"/>
          </a:xfrm>
          <a:prstGeom prst="roundRect">
            <a:avLst/>
          </a:prstGeom>
          <a:noFill/>
          <a:ln>
            <a:solidFill>
              <a:srgbClr val="18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3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6">
            <a:extLst>
              <a:ext uri="{FF2B5EF4-FFF2-40B4-BE49-F238E27FC236}">
                <a16:creationId xmlns="" xmlns:a16="http://schemas.microsoft.com/office/drawing/2014/main" id="{FD355094-F80B-521A-5D90-116E45545642}"/>
              </a:ext>
            </a:extLst>
          </p:cNvPr>
          <p:cNvSpPr/>
          <p:nvPr/>
        </p:nvSpPr>
        <p:spPr>
          <a:xfrm>
            <a:off x="1037330" y="2319296"/>
            <a:ext cx="2568266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25400"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6">
            <a:extLst>
              <a:ext uri="{FF2B5EF4-FFF2-40B4-BE49-F238E27FC236}">
                <a16:creationId xmlns="" xmlns:a16="http://schemas.microsoft.com/office/drawing/2014/main" id="{B36DE6F5-F4C7-DBAF-3AF7-F37BE77EBE7B}"/>
              </a:ext>
            </a:extLst>
          </p:cNvPr>
          <p:cNvGrpSpPr/>
          <p:nvPr/>
        </p:nvGrpSpPr>
        <p:grpSpPr>
          <a:xfrm>
            <a:off x="904592" y="460676"/>
            <a:ext cx="629285" cy="688340"/>
            <a:chOff x="2228689" y="511439"/>
            <a:chExt cx="629285" cy="688340"/>
          </a:xfrm>
        </p:grpSpPr>
        <p:pic>
          <p:nvPicPr>
            <p:cNvPr id="45" name="object 7">
              <a:extLst>
                <a:ext uri="{FF2B5EF4-FFF2-40B4-BE49-F238E27FC236}">
                  <a16:creationId xmlns="" xmlns:a16="http://schemas.microsoft.com/office/drawing/2014/main" id="{1702486E-963B-9732-711B-2071DFB01B0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>
              <a:extLst>
                <a:ext uri="{FF2B5EF4-FFF2-40B4-BE49-F238E27FC236}">
                  <a16:creationId xmlns="" xmlns:a16="http://schemas.microsoft.com/office/drawing/2014/main" id="{DAAE0CD0-66F3-489B-2E43-26581F61B93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>
              <a:extLst>
                <a:ext uri="{FF2B5EF4-FFF2-40B4-BE49-F238E27FC236}">
                  <a16:creationId xmlns="" xmlns:a16="http://schemas.microsoft.com/office/drawing/2014/main" id="{685EC4EC-DA92-BEF6-D3F9-785BFDA1DC09}"/>
                </a:ext>
              </a:extLst>
            </p:cNvPr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>
              <a:extLst>
                <a:ext uri="{FF2B5EF4-FFF2-40B4-BE49-F238E27FC236}">
                  <a16:creationId xmlns="" xmlns:a16="http://schemas.microsoft.com/office/drawing/2014/main" id="{6AA2FCD3-B31E-26E7-4999-F3A64DE41CC9}"/>
                </a:ext>
              </a:extLst>
            </p:cNvPr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>
              <a:extLst>
                <a:ext uri="{FF2B5EF4-FFF2-40B4-BE49-F238E27FC236}">
                  <a16:creationId xmlns="" xmlns:a16="http://schemas.microsoft.com/office/drawing/2014/main" id="{4FC0ADAF-0FC6-17DB-DEB8-5BFF2AF9E1CC}"/>
                </a:ext>
              </a:extLst>
            </p:cNvPr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2">
              <a:extLst>
                <a:ext uri="{FF2B5EF4-FFF2-40B4-BE49-F238E27FC236}">
                  <a16:creationId xmlns="" xmlns:a16="http://schemas.microsoft.com/office/drawing/2014/main" id="{91A1521B-664A-8EC1-26EA-474B9407781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="" xmlns:a16="http://schemas.microsoft.com/office/drawing/2014/main" id="{EA1EB914-C4FB-BF18-AEB8-A8F4D9DAC33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="" xmlns:a16="http://schemas.microsoft.com/office/drawing/2014/main" id="{AB6A7C5D-EB82-5D0D-DD7B-6B74925EF2FF}"/>
                </a:ext>
              </a:extLst>
            </p:cNvPr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>
              <a:extLst>
                <a:ext uri="{FF2B5EF4-FFF2-40B4-BE49-F238E27FC236}">
                  <a16:creationId xmlns="" xmlns:a16="http://schemas.microsoft.com/office/drawing/2014/main" id="{23682C1E-2C52-0175-2D4A-026AAC8B45C1}"/>
                </a:ext>
              </a:extLst>
            </p:cNvPr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6">
              <a:extLst>
                <a:ext uri="{FF2B5EF4-FFF2-40B4-BE49-F238E27FC236}">
                  <a16:creationId xmlns="" xmlns:a16="http://schemas.microsoft.com/office/drawing/2014/main" id="{B1279B92-DA67-4134-AE0C-BE0AD32F19B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>
              <a:extLst>
                <a:ext uri="{FF2B5EF4-FFF2-40B4-BE49-F238E27FC236}">
                  <a16:creationId xmlns="" xmlns:a16="http://schemas.microsoft.com/office/drawing/2014/main" id="{65906B94-1389-1DDF-92A0-89B936BC64C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>
              <a:extLst>
                <a:ext uri="{FF2B5EF4-FFF2-40B4-BE49-F238E27FC236}">
                  <a16:creationId xmlns="" xmlns:a16="http://schemas.microsoft.com/office/drawing/2014/main" id="{DB07808D-52F8-8DE5-2CC5-5D20B395F14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>
              <a:extLst>
                <a:ext uri="{FF2B5EF4-FFF2-40B4-BE49-F238E27FC236}">
                  <a16:creationId xmlns="" xmlns:a16="http://schemas.microsoft.com/office/drawing/2014/main" id="{988CA873-70EC-665C-CA14-E0B296352E0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="" xmlns:a16="http://schemas.microsoft.com/office/drawing/2014/main" id="{CD0743B2-511B-80D0-BBEB-6A1DEB1A56B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="" xmlns:a16="http://schemas.microsoft.com/office/drawing/2014/main" id="{5B803722-519C-A1DA-0FA1-23EE423F21FA}"/>
                </a:ext>
              </a:extLst>
            </p:cNvPr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2">
              <a:extLst>
                <a:ext uri="{FF2B5EF4-FFF2-40B4-BE49-F238E27FC236}">
                  <a16:creationId xmlns="" xmlns:a16="http://schemas.microsoft.com/office/drawing/2014/main" id="{E31DAF71-99E7-3FD4-A02A-804849FF0747}"/>
                </a:ext>
              </a:extLst>
            </p:cNvPr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>
              <a:extLst>
                <a:ext uri="{FF2B5EF4-FFF2-40B4-BE49-F238E27FC236}">
                  <a16:creationId xmlns="" xmlns:a16="http://schemas.microsoft.com/office/drawing/2014/main" id="{65315CAE-6486-E01F-34F2-BBF485F0B198}"/>
                </a:ext>
              </a:extLst>
            </p:cNvPr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24">
              <a:extLst>
                <a:ext uri="{FF2B5EF4-FFF2-40B4-BE49-F238E27FC236}">
                  <a16:creationId xmlns="" xmlns:a16="http://schemas.microsoft.com/office/drawing/2014/main" id="{D3552C64-1139-28E3-92E7-6189A72BAFB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>
              <a:extLst>
                <a:ext uri="{FF2B5EF4-FFF2-40B4-BE49-F238E27FC236}">
                  <a16:creationId xmlns="" xmlns:a16="http://schemas.microsoft.com/office/drawing/2014/main" id="{0F89AB17-071C-6813-4291-8907B6A2378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>
              <a:extLst>
                <a:ext uri="{FF2B5EF4-FFF2-40B4-BE49-F238E27FC236}">
                  <a16:creationId xmlns="" xmlns:a16="http://schemas.microsoft.com/office/drawing/2014/main" id="{7B755C44-24A4-2F1A-DEFA-BFE11D40B7F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>
              <a:extLst>
                <a:ext uri="{FF2B5EF4-FFF2-40B4-BE49-F238E27FC236}">
                  <a16:creationId xmlns="" xmlns:a16="http://schemas.microsoft.com/office/drawing/2014/main" id="{8327032A-DB51-7C9D-EFC4-9385B216F20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>
              <a:extLst>
                <a:ext uri="{FF2B5EF4-FFF2-40B4-BE49-F238E27FC236}">
                  <a16:creationId xmlns="" xmlns:a16="http://schemas.microsoft.com/office/drawing/2014/main" id="{B5047B7F-4A50-D8D3-FDD4-09CC6A68DF6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>
              <a:extLst>
                <a:ext uri="{FF2B5EF4-FFF2-40B4-BE49-F238E27FC236}">
                  <a16:creationId xmlns="" xmlns:a16="http://schemas.microsoft.com/office/drawing/2014/main" id="{5B908974-2305-AE19-CA41-B8561C41DC61}"/>
                </a:ext>
              </a:extLst>
            </p:cNvPr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">
              <a:extLst>
                <a:ext uri="{FF2B5EF4-FFF2-40B4-BE49-F238E27FC236}">
                  <a16:creationId xmlns="" xmlns:a16="http://schemas.microsoft.com/office/drawing/2014/main" id="{3B4EA6B9-0C1D-5220-05CC-4393F95AFCE8}"/>
                </a:ext>
              </a:extLst>
            </p:cNvPr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1">
              <a:extLst>
                <a:ext uri="{FF2B5EF4-FFF2-40B4-BE49-F238E27FC236}">
                  <a16:creationId xmlns="" xmlns:a16="http://schemas.microsoft.com/office/drawing/2014/main" id="{29599B90-AD0E-CB89-6289-1B2DA3B2CC9A}"/>
                </a:ext>
              </a:extLst>
            </p:cNvPr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2">
              <a:extLst>
                <a:ext uri="{FF2B5EF4-FFF2-40B4-BE49-F238E27FC236}">
                  <a16:creationId xmlns="" xmlns:a16="http://schemas.microsoft.com/office/drawing/2014/main" id="{C0761E03-75D8-D6A6-8D00-584FE44B48D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>
              <a:extLst>
                <a:ext uri="{FF2B5EF4-FFF2-40B4-BE49-F238E27FC236}">
                  <a16:creationId xmlns="" xmlns:a16="http://schemas.microsoft.com/office/drawing/2014/main" id="{096F8F6A-F2C2-C0FF-D925-164007B8301E}"/>
                </a:ext>
              </a:extLst>
            </p:cNvPr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4">
            <a:extLst>
              <a:ext uri="{FF2B5EF4-FFF2-40B4-BE49-F238E27FC236}">
                <a16:creationId xmlns="" xmlns:a16="http://schemas.microsoft.com/office/drawing/2014/main" id="{557AAE29-8554-943A-F4C2-0FE574F12907}"/>
              </a:ext>
            </a:extLst>
          </p:cNvPr>
          <p:cNvSpPr txBox="1"/>
          <p:nvPr/>
        </p:nvSpPr>
        <p:spPr>
          <a:xfrm>
            <a:off x="1727096" y="578823"/>
            <a:ext cx="2464312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sz="1200" spc="13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</a:t>
            </a:r>
            <a:r>
              <a:rPr sz="1200" spc="10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34">
            <a:extLst>
              <a:ext uri="{FF2B5EF4-FFF2-40B4-BE49-F238E27FC236}">
                <a16:creationId xmlns="" xmlns:a16="http://schemas.microsoft.com/office/drawing/2014/main" id="{F130C793-6816-D141-4EDD-CFC5766CBD31}"/>
              </a:ext>
            </a:extLst>
          </p:cNvPr>
          <p:cNvSpPr txBox="1"/>
          <p:nvPr/>
        </p:nvSpPr>
        <p:spPr>
          <a:xfrm>
            <a:off x="4953195" y="592929"/>
            <a:ext cx="2285697" cy="42383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ts val="1060"/>
              </a:lnSpc>
              <a:spcBef>
                <a:spcPts val="225"/>
              </a:spcBef>
              <a:defRPr sz="120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Муниципальный район </a:t>
            </a:r>
          </a:p>
          <a:p>
            <a:r>
              <a:rPr lang="ru-RU" dirty="0" err="1"/>
              <a:t>Челно-Вершинский</a:t>
            </a:r>
            <a:endParaRPr lang="ru-RU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63" y="496442"/>
            <a:ext cx="661076" cy="61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object 35">
            <a:extLst>
              <a:ext uri="{FF2B5EF4-FFF2-40B4-BE49-F238E27FC236}">
                <a16:creationId xmlns="" xmlns:a16="http://schemas.microsoft.com/office/drawing/2014/main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949328" y="3330949"/>
            <a:ext cx="7045610" cy="1611339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defPPr>
              <a:defRPr lang="ru-RU"/>
            </a:defPPr>
            <a:lvl1pPr marL="12700" marR="5080" indent="0">
              <a:lnSpc>
                <a:spcPct val="100000"/>
              </a:lnSpc>
              <a:spcBef>
                <a:spcPts val="1045"/>
              </a:spcBef>
              <a:buFont typeface="Arial" panose="020B0604020202020204" pitchFamily="34" charset="0"/>
              <a:buNone/>
              <a:defRPr sz="3200" b="1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/>
              <a:t>СТРАТЕГИЧЕСКИЙ ПЛАН РАЗВИТИЯ МУНИЦИПАЛЬНОГО ОБРАЗОВАНИЯ</a:t>
            </a:r>
          </a:p>
        </p:txBody>
      </p:sp>
      <p:grpSp>
        <p:nvGrpSpPr>
          <p:cNvPr id="36" name="object 2">
            <a:extLst>
              <a:ext uri="{FF2B5EF4-FFF2-40B4-BE49-F238E27FC236}">
                <a16:creationId xmlns="" xmlns:a16="http://schemas.microsoft.com/office/drawing/2014/main" id="{4C4E80E1-F5CB-40FC-AF24-D18E44B7542C}"/>
              </a:ext>
            </a:extLst>
          </p:cNvPr>
          <p:cNvGrpSpPr/>
          <p:nvPr/>
        </p:nvGrpSpPr>
        <p:grpSpPr>
          <a:xfrm>
            <a:off x="7278099" y="496442"/>
            <a:ext cx="4914265" cy="5990590"/>
            <a:chOff x="7278099" y="496442"/>
            <a:chExt cx="4914265" cy="5990590"/>
          </a:xfrm>
        </p:grpSpPr>
        <p:pic>
          <p:nvPicPr>
            <p:cNvPr id="37" name="object 3">
              <a:extLst>
                <a:ext uri="{FF2B5EF4-FFF2-40B4-BE49-F238E27FC236}">
                  <a16:creationId xmlns="" xmlns:a16="http://schemas.microsoft.com/office/drawing/2014/main" id="{6A7FF9B8-1C2D-44AD-80D6-A3BE4766FD7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39" name="object 4">
              <a:extLst>
                <a:ext uri="{FF2B5EF4-FFF2-40B4-BE49-F238E27FC236}">
                  <a16:creationId xmlns="" xmlns:a16="http://schemas.microsoft.com/office/drawing/2014/main" id="{58B20175-4CB3-4A14-A2D8-8C33C73B6D45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61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54D8237F-0385-47B8-86D4-3E202E3A31CA}"/>
              </a:ext>
            </a:extLst>
          </p:cNvPr>
          <p:cNvSpPr/>
          <p:nvPr/>
        </p:nvSpPr>
        <p:spPr>
          <a:xfrm>
            <a:off x="331674" y="1351685"/>
            <a:ext cx="3803004" cy="4902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17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2D5C8AA4-6317-9FF0-13F4-1216E5E23BA3}"/>
              </a:ext>
            </a:extLst>
          </p:cNvPr>
          <p:cNvSpPr txBox="1">
            <a:spLocks/>
          </p:cNvSpPr>
          <p:nvPr/>
        </p:nvSpPr>
        <p:spPr>
          <a:xfrm>
            <a:off x="318975" y="286419"/>
            <a:ext cx="8748825" cy="654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780"/>
              </a:spcBef>
              <a:buNone/>
              <a:defRPr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СТРАТЕГИЧЕСКИЕ ЦЕЛИ И ЗАДАЧИ ИНВЕСТИЦИОННОГО</a:t>
            </a:r>
            <a:br>
              <a:rPr lang="ru-RU" dirty="0"/>
            </a:br>
            <a:r>
              <a:rPr lang="ru-RU" dirty="0"/>
              <a:t>РАЗВИТИЯ МУНИЦИПАЛЬНОГО ОБРАЗОВАНИЯ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CAE48EA4-BA27-437D-B895-0F3ED4C85F72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41" name="object 6">
              <a:extLst>
                <a:ext uri="{FF2B5EF4-FFF2-40B4-BE49-F238E27FC236}">
                  <a16:creationId xmlns="" xmlns:a16="http://schemas.microsoft.com/office/drawing/2014/main" id="{92B861A8-7C27-48C6-B854-91F8B995913D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="" xmlns:a16="http://schemas.microsoft.com/office/drawing/2014/main" id="{E423F856-83A6-464D-BA90-21F71D4DE231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="" xmlns:a16="http://schemas.microsoft.com/office/drawing/2014/main" id="{BEBAB262-1055-4CF9-81E1-BB6E36F7909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="" xmlns:a16="http://schemas.microsoft.com/office/drawing/2014/main" id="{0505F366-789A-440D-AB8B-DB780D1D7987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="" xmlns:a16="http://schemas.microsoft.com/office/drawing/2014/main" id="{545F12C5-937A-4286-A05D-4614C647A58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="" xmlns:a16="http://schemas.microsoft.com/office/drawing/2014/main" id="{CA02153D-55A5-4D4D-9570-817452632DFF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="" xmlns:a16="http://schemas.microsoft.com/office/drawing/2014/main" id="{2E4CE38C-08B3-47E2-9D76-337722C6D0E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="" xmlns:a16="http://schemas.microsoft.com/office/drawing/2014/main" id="{1A84ED58-73B0-4B4B-93E9-CDB23017246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="" xmlns:a16="http://schemas.microsoft.com/office/drawing/2014/main" id="{3404E156-7761-4C26-9BD9-8492854A7298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="" xmlns:a16="http://schemas.microsoft.com/office/drawing/2014/main" id="{69146922-9C81-4103-9EB1-570F2CCBDCAF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="" xmlns:a16="http://schemas.microsoft.com/office/drawing/2014/main" id="{3A0770EC-9104-4668-91A7-DA372A050D9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="" xmlns:a16="http://schemas.microsoft.com/office/drawing/2014/main" id="{3F9F6673-5738-4963-9B00-FB2E7EBF283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="" xmlns:a16="http://schemas.microsoft.com/office/drawing/2014/main" id="{0761E051-87D6-4F0E-8798-548A85413095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="" xmlns:a16="http://schemas.microsoft.com/office/drawing/2014/main" id="{E7084D1B-8A33-46E6-B9B9-5ECF3CE660B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="" xmlns:a16="http://schemas.microsoft.com/office/drawing/2014/main" id="{D43633E6-0906-42C2-8590-ED5BE2E2F26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="" xmlns:a16="http://schemas.microsoft.com/office/drawing/2014/main" id="{10790C0F-3542-4F68-92AC-9EF6C2E193A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="" xmlns:a16="http://schemas.microsoft.com/office/drawing/2014/main" id="{084D4BEF-E13D-41B2-AE79-F1CC023F0C1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="" xmlns:a16="http://schemas.microsoft.com/office/drawing/2014/main" id="{6DD7351D-8178-4F04-A442-4B2EB8AF4D63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="" xmlns:a16="http://schemas.microsoft.com/office/drawing/2014/main" id="{2B628345-A23C-457D-9DA6-D0538806473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="" xmlns:a16="http://schemas.microsoft.com/office/drawing/2014/main" id="{1B1BB6D5-2FDE-4944-9F09-7BAA0C0237CA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="" xmlns:a16="http://schemas.microsoft.com/office/drawing/2014/main" id="{E058B86F-A5D1-4FCD-8910-4ABA4751E6A1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="" xmlns:a16="http://schemas.microsoft.com/office/drawing/2014/main" id="{F7A9A888-9EC6-44D4-B100-997BA95EC022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="" xmlns:a16="http://schemas.microsoft.com/office/drawing/2014/main" id="{384F50F6-137D-4CB8-81AC-838104CC406A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="" xmlns:a16="http://schemas.microsoft.com/office/drawing/2014/main" id="{4A19B5D1-0922-441D-9B06-3463546C83E3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="" xmlns:a16="http://schemas.microsoft.com/office/drawing/2014/main" id="{082EBBD2-9559-471F-869F-F3573F6A194D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="" xmlns:a16="http://schemas.microsoft.com/office/drawing/2014/main" id="{ADF69642-EF94-450A-A179-A3EFFCE50633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="" xmlns:a16="http://schemas.microsoft.com/office/drawing/2014/main" id="{DFE785F7-0C9A-4660-A656-78713C4332D1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="" xmlns:a16="http://schemas.microsoft.com/office/drawing/2014/main" id="{631726B1-7912-4DE4-B63B-DCFC6761AD41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="" xmlns:a16="http://schemas.microsoft.com/office/drawing/2014/main" id="{CF873C71-5897-4E08-B4A3-5F82E0593255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object 34">
            <a:extLst>
              <a:ext uri="{FF2B5EF4-FFF2-40B4-BE49-F238E27FC236}">
                <a16:creationId xmlns="" xmlns:a16="http://schemas.microsoft.com/office/drawing/2014/main" id="{5347BFC9-DD55-4A2D-B9DF-31DD70535395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8A4579CC-DCD9-4B8D-8DB9-1F4F53167CFA}"/>
              </a:ext>
            </a:extLst>
          </p:cNvPr>
          <p:cNvSpPr/>
          <p:nvPr/>
        </p:nvSpPr>
        <p:spPr>
          <a:xfrm>
            <a:off x="4129487" y="1351686"/>
            <a:ext cx="7754631" cy="1938608"/>
          </a:xfrm>
          <a:prstGeom prst="rect">
            <a:avLst/>
          </a:prstGeom>
          <a:solidFill>
            <a:srgbClr val="1850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object 38">
            <a:extLst>
              <a:ext uri="{FF2B5EF4-FFF2-40B4-BE49-F238E27FC236}">
                <a16:creationId xmlns="" xmlns:a16="http://schemas.microsoft.com/office/drawing/2014/main" id="{69428AAB-94F0-464B-8310-2F1A0DEC5D17}"/>
              </a:ext>
            </a:extLst>
          </p:cNvPr>
          <p:cNvSpPr txBox="1">
            <a:spLocks/>
          </p:cNvSpPr>
          <p:nvPr/>
        </p:nvSpPr>
        <p:spPr>
          <a:xfrm>
            <a:off x="994067" y="2842475"/>
            <a:ext cx="2727311" cy="209442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err="1">
                <a:solidFill>
                  <a:srgbClr val="185292"/>
                </a:solidFill>
              </a:rPr>
              <a:t>Челно-Вершинский</a:t>
            </a:r>
            <a:r>
              <a:rPr lang="ru-RU" dirty="0">
                <a:solidFill>
                  <a:srgbClr val="185292"/>
                </a:solidFill>
              </a:rPr>
              <a:t> </a:t>
            </a:r>
          </a:p>
          <a:p>
            <a:r>
              <a:rPr lang="ru-RU" dirty="0">
                <a:solidFill>
                  <a:srgbClr val="185292"/>
                </a:solidFill>
              </a:rPr>
              <a:t>район - территория стремления к вершинам конкурентоспособной инновационной экономики </a:t>
            </a:r>
          </a:p>
          <a:p>
            <a:r>
              <a:rPr lang="ru-RU" dirty="0">
                <a:solidFill>
                  <a:srgbClr val="185292"/>
                </a:solidFill>
              </a:rPr>
              <a:t>и комфортного благополучного проживания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05F0E2E9-A30A-4C2F-B3ED-3B6910398A5D}"/>
              </a:ext>
            </a:extLst>
          </p:cNvPr>
          <p:cNvSpPr/>
          <p:nvPr/>
        </p:nvSpPr>
        <p:spPr>
          <a:xfrm>
            <a:off x="723749" y="2418982"/>
            <a:ext cx="2997629" cy="2941406"/>
          </a:xfrm>
          <a:prstGeom prst="roundRect">
            <a:avLst/>
          </a:prstGeom>
          <a:noFill/>
          <a:ln w="28575">
            <a:solidFill>
              <a:srgbClr val="18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AB3E361F-DAA6-4382-8BA3-1E3FAD425132}"/>
              </a:ext>
            </a:extLst>
          </p:cNvPr>
          <p:cNvSpPr/>
          <p:nvPr/>
        </p:nvSpPr>
        <p:spPr>
          <a:xfrm>
            <a:off x="4129487" y="3292163"/>
            <a:ext cx="7754630" cy="1775582"/>
          </a:xfrm>
          <a:prstGeom prst="rect">
            <a:avLst/>
          </a:prstGeom>
          <a:solidFill>
            <a:srgbClr val="237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C6BA0C07-3630-4135-95D4-6F5C1890C579}"/>
              </a:ext>
            </a:extLst>
          </p:cNvPr>
          <p:cNvSpPr/>
          <p:nvPr/>
        </p:nvSpPr>
        <p:spPr>
          <a:xfrm>
            <a:off x="4129487" y="5066453"/>
            <a:ext cx="7759822" cy="1188027"/>
          </a:xfrm>
          <a:prstGeom prst="rect">
            <a:avLst/>
          </a:prstGeom>
          <a:solidFill>
            <a:srgbClr val="5096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object 38">
            <a:extLst>
              <a:ext uri="{FF2B5EF4-FFF2-40B4-BE49-F238E27FC236}">
                <a16:creationId xmlns="" xmlns:a16="http://schemas.microsoft.com/office/drawing/2014/main" id="{6B9767B1-80F5-4E11-AF7D-C22419385A37}"/>
              </a:ext>
            </a:extLst>
          </p:cNvPr>
          <p:cNvSpPr txBox="1">
            <a:spLocks/>
          </p:cNvSpPr>
          <p:nvPr/>
        </p:nvSpPr>
        <p:spPr>
          <a:xfrm>
            <a:off x="4862998" y="1517773"/>
            <a:ext cx="6640895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 </a:t>
            </a:r>
            <a:r>
              <a:rPr lang="x-none" dirty="0"/>
              <a:t>Устойчивый экономический рост инноваци</a:t>
            </a:r>
            <a:r>
              <a:rPr lang="ru-RU" dirty="0" err="1"/>
              <a:t>онно</a:t>
            </a:r>
            <a:r>
              <a:rPr lang="x-none" dirty="0"/>
              <a:t>й</a:t>
            </a:r>
            <a:r>
              <a:rPr lang="ru-RU" dirty="0"/>
              <a:t> экономики:</a:t>
            </a:r>
          </a:p>
        </p:txBody>
      </p:sp>
      <p:sp>
        <p:nvSpPr>
          <p:cNvPr id="79" name="object 38">
            <a:extLst>
              <a:ext uri="{FF2B5EF4-FFF2-40B4-BE49-F238E27FC236}">
                <a16:creationId xmlns="" xmlns:a16="http://schemas.microsoft.com/office/drawing/2014/main" id="{67A0900D-4C41-4ECA-915B-163A30B56482}"/>
              </a:ext>
            </a:extLst>
          </p:cNvPr>
          <p:cNvSpPr txBox="1">
            <a:spLocks/>
          </p:cNvSpPr>
          <p:nvPr/>
        </p:nvSpPr>
        <p:spPr>
          <a:xfrm>
            <a:off x="5331318" y="1906151"/>
            <a:ext cx="6640895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400" b="0" dirty="0"/>
              <a:t>развитие высокотехнологичного инновационного АПК</a:t>
            </a:r>
          </a:p>
        </p:txBody>
      </p:sp>
      <p:sp>
        <p:nvSpPr>
          <p:cNvPr id="80" name="object 38">
            <a:extLst>
              <a:ext uri="{FF2B5EF4-FFF2-40B4-BE49-F238E27FC236}">
                <a16:creationId xmlns="" xmlns:a16="http://schemas.microsoft.com/office/drawing/2014/main" id="{CEE80954-B870-453C-89A3-F658DAC9023A}"/>
              </a:ext>
            </a:extLst>
          </p:cNvPr>
          <p:cNvSpPr txBox="1">
            <a:spLocks/>
          </p:cNvSpPr>
          <p:nvPr/>
        </p:nvSpPr>
        <p:spPr>
          <a:xfrm>
            <a:off x="5331318" y="2209203"/>
            <a:ext cx="6640895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создание условий для размещения новых производств</a:t>
            </a:r>
          </a:p>
        </p:txBody>
      </p:sp>
      <p:sp>
        <p:nvSpPr>
          <p:cNvPr id="81" name="object 38">
            <a:extLst>
              <a:ext uri="{FF2B5EF4-FFF2-40B4-BE49-F238E27FC236}">
                <a16:creationId xmlns="" xmlns:a16="http://schemas.microsoft.com/office/drawing/2014/main" id="{3CF3C1CA-FD3F-43CF-B307-9C7904FE0788}"/>
              </a:ext>
            </a:extLst>
          </p:cNvPr>
          <p:cNvSpPr txBox="1">
            <a:spLocks/>
          </p:cNvSpPr>
          <p:nvPr/>
        </p:nvSpPr>
        <p:spPr>
          <a:xfrm>
            <a:off x="5331318" y="2815307"/>
            <a:ext cx="6640895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формирование эффективной системы привлечения инвестиций</a:t>
            </a:r>
          </a:p>
        </p:txBody>
      </p:sp>
      <p:sp>
        <p:nvSpPr>
          <p:cNvPr id="82" name="object 38">
            <a:extLst>
              <a:ext uri="{FF2B5EF4-FFF2-40B4-BE49-F238E27FC236}">
                <a16:creationId xmlns="" xmlns:a16="http://schemas.microsoft.com/office/drawing/2014/main" id="{6D923E51-E88E-4BAB-B26F-35D0BD66C282}"/>
              </a:ext>
            </a:extLst>
          </p:cNvPr>
          <p:cNvSpPr txBox="1">
            <a:spLocks/>
          </p:cNvSpPr>
          <p:nvPr/>
        </p:nvSpPr>
        <p:spPr>
          <a:xfrm>
            <a:off x="5331318" y="2512255"/>
            <a:ext cx="6640895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создание новых рабочих мест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99454FF1-F6F0-4F4D-8BFA-5DF2523E7A94}"/>
              </a:ext>
            </a:extLst>
          </p:cNvPr>
          <p:cNvSpPr/>
          <p:nvPr/>
        </p:nvSpPr>
        <p:spPr>
          <a:xfrm>
            <a:off x="5058921" y="2076450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="" xmlns:a16="http://schemas.microsoft.com/office/drawing/2014/main" id="{9BDCA9E3-E17C-4BB9-AACF-EDF945D46F8F}"/>
              </a:ext>
            </a:extLst>
          </p:cNvPr>
          <p:cNvSpPr/>
          <p:nvPr/>
        </p:nvSpPr>
        <p:spPr>
          <a:xfrm>
            <a:off x="5058921" y="2370329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3623125A-C3A3-4739-AE94-2C4241019F7F}"/>
              </a:ext>
            </a:extLst>
          </p:cNvPr>
          <p:cNvSpPr/>
          <p:nvPr/>
        </p:nvSpPr>
        <p:spPr>
          <a:xfrm>
            <a:off x="5058921" y="2680083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="" xmlns:a16="http://schemas.microsoft.com/office/drawing/2014/main" id="{A83105FE-C268-4DF2-83CA-451219BAFA69}"/>
              </a:ext>
            </a:extLst>
          </p:cNvPr>
          <p:cNvSpPr/>
          <p:nvPr/>
        </p:nvSpPr>
        <p:spPr>
          <a:xfrm>
            <a:off x="5058921" y="2976931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F92305F-812F-4A24-8E54-152ADE3A7D6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659" y="1517773"/>
            <a:ext cx="357959" cy="357959"/>
          </a:xfrm>
          <a:prstGeom prst="rect">
            <a:avLst/>
          </a:prstGeom>
        </p:spPr>
      </p:pic>
      <p:sp>
        <p:nvSpPr>
          <p:cNvPr id="86" name="object 38">
            <a:extLst>
              <a:ext uri="{FF2B5EF4-FFF2-40B4-BE49-F238E27FC236}">
                <a16:creationId xmlns="" xmlns:a16="http://schemas.microsoft.com/office/drawing/2014/main" id="{8CEEB9B5-494F-401F-894A-B51A195D7004}"/>
              </a:ext>
            </a:extLst>
          </p:cNvPr>
          <p:cNvSpPr txBox="1">
            <a:spLocks/>
          </p:cNvSpPr>
          <p:nvPr/>
        </p:nvSpPr>
        <p:spPr>
          <a:xfrm>
            <a:off x="4862998" y="3377269"/>
            <a:ext cx="6640895" cy="5432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Сбалансированное пространственное развитие и комфортная</a:t>
            </a:r>
          </a:p>
          <a:p>
            <a:pPr lvl="0"/>
            <a:r>
              <a:rPr lang="ru-RU" dirty="0"/>
              <a:t>среда проживания:</a:t>
            </a:r>
          </a:p>
        </p:txBody>
      </p:sp>
      <p:sp>
        <p:nvSpPr>
          <p:cNvPr id="87" name="object 38">
            <a:extLst>
              <a:ext uri="{FF2B5EF4-FFF2-40B4-BE49-F238E27FC236}">
                <a16:creationId xmlns="" xmlns:a16="http://schemas.microsoft.com/office/drawing/2014/main" id="{CA361047-066B-4BDB-B05C-D93F02C142C3}"/>
              </a:ext>
            </a:extLst>
          </p:cNvPr>
          <p:cNvSpPr txBox="1">
            <a:spLocks/>
          </p:cNvSpPr>
          <p:nvPr/>
        </p:nvSpPr>
        <p:spPr>
          <a:xfrm>
            <a:off x="5331318" y="3958830"/>
            <a:ext cx="6640895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развитие сельских поселений, современное жилищное строительство </a:t>
            </a:r>
          </a:p>
          <a:p>
            <a:r>
              <a:rPr lang="ru-RU" dirty="0"/>
              <a:t>и благоустройство территории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E899D2F-AABE-45D2-8271-D2A95E457A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47" y="3404712"/>
            <a:ext cx="515783" cy="515783"/>
          </a:xfrm>
          <a:prstGeom prst="rect">
            <a:avLst/>
          </a:prstGeom>
        </p:spPr>
      </p:pic>
      <p:sp>
        <p:nvSpPr>
          <p:cNvPr id="88" name="object 38">
            <a:extLst>
              <a:ext uri="{FF2B5EF4-FFF2-40B4-BE49-F238E27FC236}">
                <a16:creationId xmlns="" xmlns:a16="http://schemas.microsoft.com/office/drawing/2014/main" id="{FD8EE586-1446-4CEF-8F49-62E21BD91253}"/>
              </a:ext>
            </a:extLst>
          </p:cNvPr>
          <p:cNvSpPr txBox="1">
            <a:spLocks/>
          </p:cNvSpPr>
          <p:nvPr/>
        </p:nvSpPr>
        <p:spPr>
          <a:xfrm>
            <a:off x="5331318" y="4441350"/>
            <a:ext cx="6640895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развитие коммунальной инфраструктуры с учетом требований </a:t>
            </a:r>
          </a:p>
          <a:p>
            <a:r>
              <a:rPr lang="ru-RU" dirty="0"/>
              <a:t>экологической безопасности</a:t>
            </a:r>
          </a:p>
        </p:txBody>
      </p:sp>
      <p:sp>
        <p:nvSpPr>
          <p:cNvPr id="89" name="Овал 88">
            <a:extLst>
              <a:ext uri="{FF2B5EF4-FFF2-40B4-BE49-F238E27FC236}">
                <a16:creationId xmlns="" xmlns:a16="http://schemas.microsoft.com/office/drawing/2014/main" id="{F2F12433-4068-4C18-BB00-D70D963738C6}"/>
              </a:ext>
            </a:extLst>
          </p:cNvPr>
          <p:cNvSpPr/>
          <p:nvPr/>
        </p:nvSpPr>
        <p:spPr>
          <a:xfrm>
            <a:off x="5058921" y="4189257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="" xmlns:a16="http://schemas.microsoft.com/office/drawing/2014/main" id="{E3A7ADFC-4BBE-4AC4-94E7-08E8350C9D57}"/>
              </a:ext>
            </a:extLst>
          </p:cNvPr>
          <p:cNvSpPr/>
          <p:nvPr/>
        </p:nvSpPr>
        <p:spPr>
          <a:xfrm>
            <a:off x="5058921" y="4647163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object 38">
            <a:extLst>
              <a:ext uri="{FF2B5EF4-FFF2-40B4-BE49-F238E27FC236}">
                <a16:creationId xmlns="" xmlns:a16="http://schemas.microsoft.com/office/drawing/2014/main" id="{939A1940-5EA9-4E4F-8A76-D609729FFE6D}"/>
              </a:ext>
            </a:extLst>
          </p:cNvPr>
          <p:cNvSpPr txBox="1">
            <a:spLocks/>
          </p:cNvSpPr>
          <p:nvPr/>
        </p:nvSpPr>
        <p:spPr>
          <a:xfrm>
            <a:off x="4862998" y="5145447"/>
            <a:ext cx="6640895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Развитие сельского туризма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" name="object 38">
            <a:extLst>
              <a:ext uri="{FF2B5EF4-FFF2-40B4-BE49-F238E27FC236}">
                <a16:creationId xmlns="" xmlns:a16="http://schemas.microsoft.com/office/drawing/2014/main" id="{CEAA199C-05E2-46C3-9748-F4590A5FC304}"/>
              </a:ext>
            </a:extLst>
          </p:cNvPr>
          <p:cNvSpPr txBox="1">
            <a:spLocks/>
          </p:cNvSpPr>
          <p:nvPr/>
        </p:nvSpPr>
        <p:spPr>
          <a:xfrm>
            <a:off x="5331318" y="5471680"/>
            <a:ext cx="6640895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развитие инфраструктуры сельского туризма</a:t>
            </a:r>
          </a:p>
        </p:txBody>
      </p:sp>
      <p:sp>
        <p:nvSpPr>
          <p:cNvPr id="93" name="object 38">
            <a:extLst>
              <a:ext uri="{FF2B5EF4-FFF2-40B4-BE49-F238E27FC236}">
                <a16:creationId xmlns="" xmlns:a16="http://schemas.microsoft.com/office/drawing/2014/main" id="{D1486D32-9E3D-495A-9ADB-1CC9AB072425}"/>
              </a:ext>
            </a:extLst>
          </p:cNvPr>
          <p:cNvSpPr txBox="1">
            <a:spLocks/>
          </p:cNvSpPr>
          <p:nvPr/>
        </p:nvSpPr>
        <p:spPr>
          <a:xfrm>
            <a:off x="5331318" y="5770985"/>
            <a:ext cx="6640895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сохранение и развитие памятников истории и краеведения</a:t>
            </a:r>
          </a:p>
        </p:txBody>
      </p:sp>
      <p:sp>
        <p:nvSpPr>
          <p:cNvPr id="94" name="Овал 93">
            <a:extLst>
              <a:ext uri="{FF2B5EF4-FFF2-40B4-BE49-F238E27FC236}">
                <a16:creationId xmlns="" xmlns:a16="http://schemas.microsoft.com/office/drawing/2014/main" id="{0AA17B90-4C4A-40A8-AF56-457C15B90A4A}"/>
              </a:ext>
            </a:extLst>
          </p:cNvPr>
          <p:cNvSpPr/>
          <p:nvPr/>
        </p:nvSpPr>
        <p:spPr>
          <a:xfrm>
            <a:off x="5058921" y="5640408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>
            <a:extLst>
              <a:ext uri="{FF2B5EF4-FFF2-40B4-BE49-F238E27FC236}">
                <a16:creationId xmlns="" xmlns:a16="http://schemas.microsoft.com/office/drawing/2014/main" id="{078E1144-19D2-470B-9771-2F7EF8C687F4}"/>
              </a:ext>
            </a:extLst>
          </p:cNvPr>
          <p:cNvSpPr/>
          <p:nvPr/>
        </p:nvSpPr>
        <p:spPr>
          <a:xfrm>
            <a:off x="5058921" y="5937337"/>
            <a:ext cx="76200" cy="76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68B72982-DA9D-4E1D-A119-22C346CB78C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97" y="5127503"/>
            <a:ext cx="567282" cy="5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8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6A7FE33B-9974-4E30-8E9B-DDDFE7EB99F8}"/>
              </a:ext>
            </a:extLst>
          </p:cNvPr>
          <p:cNvGrpSpPr/>
          <p:nvPr/>
        </p:nvGrpSpPr>
        <p:grpSpPr>
          <a:xfrm>
            <a:off x="5894275" y="4790234"/>
            <a:ext cx="5995034" cy="1022601"/>
            <a:chOff x="5894275" y="4449038"/>
            <a:chExt cx="5995034" cy="1022601"/>
          </a:xfrm>
        </p:grpSpPr>
        <p:sp>
          <p:nvSpPr>
            <p:cNvPr id="100" name="Прямоугольник: скругленные углы 99">
              <a:extLst>
                <a:ext uri="{FF2B5EF4-FFF2-40B4-BE49-F238E27FC236}">
                  <a16:creationId xmlns="" xmlns:a16="http://schemas.microsoft.com/office/drawing/2014/main" id="{B64EB275-9161-4EB6-8B33-7CCA3A3A8EC3}"/>
                </a:ext>
              </a:extLst>
            </p:cNvPr>
            <p:cNvSpPr/>
            <p:nvPr/>
          </p:nvSpPr>
          <p:spPr>
            <a:xfrm>
              <a:off x="5894275" y="4449038"/>
              <a:ext cx="5995034" cy="10226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: скругленные углы 103">
              <a:extLst>
                <a:ext uri="{FF2B5EF4-FFF2-40B4-BE49-F238E27FC236}">
                  <a16:creationId xmlns="" xmlns:a16="http://schemas.microsoft.com/office/drawing/2014/main" id="{F4E7D7DC-6507-432C-BEFD-742578E8708B}"/>
                </a:ext>
              </a:extLst>
            </p:cNvPr>
            <p:cNvSpPr/>
            <p:nvPr/>
          </p:nvSpPr>
          <p:spPr>
            <a:xfrm>
              <a:off x="8218874" y="4449038"/>
              <a:ext cx="3670435" cy="1022601"/>
            </a:xfrm>
            <a:prstGeom prst="roundRect">
              <a:avLst/>
            </a:prstGeom>
            <a:solidFill>
              <a:srgbClr val="185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0A65FF85-3CC7-4C32-B3D7-5E5409932432}"/>
              </a:ext>
            </a:extLst>
          </p:cNvPr>
          <p:cNvGrpSpPr/>
          <p:nvPr/>
        </p:nvGrpSpPr>
        <p:grpSpPr>
          <a:xfrm>
            <a:off x="5894276" y="3307187"/>
            <a:ext cx="5995034" cy="1022601"/>
            <a:chOff x="5894276" y="2836019"/>
            <a:chExt cx="5995034" cy="1022601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="" xmlns:a16="http://schemas.microsoft.com/office/drawing/2014/main" id="{54852CBC-A5FD-487A-ADD8-FA184EC493BB}"/>
                </a:ext>
              </a:extLst>
            </p:cNvPr>
            <p:cNvSpPr/>
            <p:nvPr/>
          </p:nvSpPr>
          <p:spPr>
            <a:xfrm>
              <a:off x="5894276" y="2836019"/>
              <a:ext cx="5995034" cy="10226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: скругленные углы 102">
              <a:extLst>
                <a:ext uri="{FF2B5EF4-FFF2-40B4-BE49-F238E27FC236}">
                  <a16:creationId xmlns="" xmlns:a16="http://schemas.microsoft.com/office/drawing/2014/main" id="{08185BEC-DF75-4CA3-9AD1-EF3C21AC9DA3}"/>
                </a:ext>
              </a:extLst>
            </p:cNvPr>
            <p:cNvSpPr/>
            <p:nvPr/>
          </p:nvSpPr>
          <p:spPr>
            <a:xfrm>
              <a:off x="8218875" y="2836019"/>
              <a:ext cx="3670435" cy="1022601"/>
            </a:xfrm>
            <a:prstGeom prst="roundRect">
              <a:avLst/>
            </a:prstGeom>
            <a:solidFill>
              <a:srgbClr val="185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18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2D5C8AA4-6317-9FF0-13F4-1216E5E23BA3}"/>
              </a:ext>
            </a:extLst>
          </p:cNvPr>
          <p:cNvSpPr txBox="1">
            <a:spLocks/>
          </p:cNvSpPr>
          <p:nvPr/>
        </p:nvSpPr>
        <p:spPr>
          <a:xfrm>
            <a:off x="318975" y="322311"/>
            <a:ext cx="8748825" cy="654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780"/>
              </a:spcBef>
              <a:buNone/>
              <a:defRPr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АРХИТЕКТУРА И ГРАДОСТРОИТЕЛЬСТВО.</a:t>
            </a:r>
            <a:br>
              <a:rPr lang="ru-RU" dirty="0"/>
            </a:br>
            <a:r>
              <a:rPr lang="ru-RU" dirty="0"/>
              <a:t>ФУНКЦИОНАЛЬНОЕ ЗОНИРОВАНИЕ ТЕРРИТОРИИ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9952AA40-A42D-4423-BD2E-A26F905518D6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41" name="object 6">
              <a:extLst>
                <a:ext uri="{FF2B5EF4-FFF2-40B4-BE49-F238E27FC236}">
                  <a16:creationId xmlns="" xmlns:a16="http://schemas.microsoft.com/office/drawing/2014/main" id="{4699A496-66A7-4AE0-8C9E-A1A168FD389A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="" xmlns:a16="http://schemas.microsoft.com/office/drawing/2014/main" id="{9D252118-5DF0-4A7D-9661-A9E98248E68A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="" xmlns:a16="http://schemas.microsoft.com/office/drawing/2014/main" id="{00B510AD-A15B-4AF5-B459-6D56F9D5485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="" xmlns:a16="http://schemas.microsoft.com/office/drawing/2014/main" id="{20EC0CEE-97A4-4714-AD42-972832A5A2D3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="" xmlns:a16="http://schemas.microsoft.com/office/drawing/2014/main" id="{61A472EE-37E7-4CFA-A12E-CF2DC3F30C14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="" xmlns:a16="http://schemas.microsoft.com/office/drawing/2014/main" id="{FEBFA9DE-8AE7-48B8-BFE4-14F200743E35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="" xmlns:a16="http://schemas.microsoft.com/office/drawing/2014/main" id="{B1C0B20B-F45E-4C04-B127-623D4857E7E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="" xmlns:a16="http://schemas.microsoft.com/office/drawing/2014/main" id="{06F074EB-82A1-4F5E-85B4-71982C3C55B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="" xmlns:a16="http://schemas.microsoft.com/office/drawing/2014/main" id="{D6567059-EE7B-4DA5-9245-D7B667DEF2AF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="" xmlns:a16="http://schemas.microsoft.com/office/drawing/2014/main" id="{C2EC20BB-69A2-4C45-A20C-CB8EFFF8872D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="" xmlns:a16="http://schemas.microsoft.com/office/drawing/2014/main" id="{E2FC16EB-37C1-44A9-A782-389A681180A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="" xmlns:a16="http://schemas.microsoft.com/office/drawing/2014/main" id="{35DC759E-2FA9-4312-BAFD-A7D244DFE26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="" xmlns:a16="http://schemas.microsoft.com/office/drawing/2014/main" id="{93B9D8D4-294E-4835-989F-FBA3EA3D18A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="" xmlns:a16="http://schemas.microsoft.com/office/drawing/2014/main" id="{A1106E08-B61C-49DC-BBF8-46F4DB602D1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="" xmlns:a16="http://schemas.microsoft.com/office/drawing/2014/main" id="{7A95D4E6-25F9-4B80-9957-0136C21BFFD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="" xmlns:a16="http://schemas.microsoft.com/office/drawing/2014/main" id="{DE5C5A28-0209-4E00-8DC6-A3EC2F21FDEB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="" xmlns:a16="http://schemas.microsoft.com/office/drawing/2014/main" id="{122A8D50-2667-4217-8A63-B637CEF77645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="" xmlns:a16="http://schemas.microsoft.com/office/drawing/2014/main" id="{28E0EF0D-9AD2-4D69-BA7F-8FD18127A482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="" xmlns:a16="http://schemas.microsoft.com/office/drawing/2014/main" id="{FF4380B4-9549-48C5-8C3C-505AB99B0FD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="" xmlns:a16="http://schemas.microsoft.com/office/drawing/2014/main" id="{7FE2A41B-E7B9-48D5-B0ED-FCE2E756F7C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="" xmlns:a16="http://schemas.microsoft.com/office/drawing/2014/main" id="{08397339-5D6E-4418-B99B-DE6E0F1BDEA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="" xmlns:a16="http://schemas.microsoft.com/office/drawing/2014/main" id="{FA68A827-A7DA-4362-8AD6-C91AC5F6A62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="" xmlns:a16="http://schemas.microsoft.com/office/drawing/2014/main" id="{EF8A4821-C5F4-4722-A6DF-957C6093459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="" xmlns:a16="http://schemas.microsoft.com/office/drawing/2014/main" id="{15F8CE03-4708-407F-8357-E68F658F718B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="" xmlns:a16="http://schemas.microsoft.com/office/drawing/2014/main" id="{414AAA0D-1D04-4C9F-8635-9A98CCA4E70D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="" xmlns:a16="http://schemas.microsoft.com/office/drawing/2014/main" id="{F1F55D12-AAF5-42DB-B6D4-5DFF6CC0E1A6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="" xmlns:a16="http://schemas.microsoft.com/office/drawing/2014/main" id="{7DD50DC3-2E2D-4375-A6D7-D5008C59101A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="" xmlns:a16="http://schemas.microsoft.com/office/drawing/2014/main" id="{734ABEEF-7300-4686-8843-643D1046E96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="" xmlns:a16="http://schemas.microsoft.com/office/drawing/2014/main" id="{733794C9-C249-46EE-8190-965A2E1FEA79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object 34">
            <a:extLst>
              <a:ext uri="{FF2B5EF4-FFF2-40B4-BE49-F238E27FC236}">
                <a16:creationId xmlns="" xmlns:a16="http://schemas.microsoft.com/office/drawing/2014/main" id="{5347BFC9-DD55-4A2D-B9DF-31DD70535395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7" y="1344282"/>
            <a:ext cx="5353566" cy="4984007"/>
          </a:xfrm>
          <a:prstGeom prst="rect">
            <a:avLst/>
          </a:prstGeom>
        </p:spPr>
      </p:pic>
      <p:sp>
        <p:nvSpPr>
          <p:cNvPr id="76" name="object 36">
            <a:extLst>
              <a:ext uri="{FF2B5EF4-FFF2-40B4-BE49-F238E27FC236}">
                <a16:creationId xmlns="" xmlns:a16="http://schemas.microsoft.com/office/drawing/2014/main" id="{C70B7869-ECC2-4547-80A7-1DF88A0D5452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37">
            <a:extLst>
              <a:ext uri="{FF2B5EF4-FFF2-40B4-BE49-F238E27FC236}">
                <a16:creationId xmlns="" xmlns:a16="http://schemas.microsoft.com/office/drawing/2014/main" id="{495A70BB-23A4-4247-86C8-EC33B75349CE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14A9F0C3-CE2C-4DFD-9BBD-D4C5C67F0026}"/>
              </a:ext>
            </a:extLst>
          </p:cNvPr>
          <p:cNvSpPr/>
          <p:nvPr/>
        </p:nvSpPr>
        <p:spPr>
          <a:xfrm>
            <a:off x="8369513" y="3476782"/>
            <a:ext cx="349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развития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хозяйства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8FF2CA6E-7AD6-4E51-B111-8D51F0F1C52D}"/>
              </a:ext>
            </a:extLst>
          </p:cNvPr>
          <p:cNvSpPr/>
          <p:nvPr/>
        </p:nvSpPr>
        <p:spPr>
          <a:xfrm>
            <a:off x="8464384" y="4966885"/>
            <a:ext cx="3302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развития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 туризма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239B0BDF-AABF-451F-91BD-2E58DB04BF95}"/>
              </a:ext>
            </a:extLst>
          </p:cNvPr>
          <p:cNvGrpSpPr/>
          <p:nvPr/>
        </p:nvGrpSpPr>
        <p:grpSpPr>
          <a:xfrm>
            <a:off x="5944758" y="1824139"/>
            <a:ext cx="5995034" cy="1022601"/>
            <a:chOff x="5944758" y="1482943"/>
            <a:chExt cx="5995034" cy="1022601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="" xmlns:a16="http://schemas.microsoft.com/office/drawing/2014/main" id="{472F0365-2ECB-4748-8B5D-58FD088416AC}"/>
                </a:ext>
              </a:extLst>
            </p:cNvPr>
            <p:cNvSpPr/>
            <p:nvPr/>
          </p:nvSpPr>
          <p:spPr>
            <a:xfrm>
              <a:off x="5944758" y="1482943"/>
              <a:ext cx="5995034" cy="10226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: скругленные углы 101">
              <a:extLst>
                <a:ext uri="{FF2B5EF4-FFF2-40B4-BE49-F238E27FC236}">
                  <a16:creationId xmlns="" xmlns:a16="http://schemas.microsoft.com/office/drawing/2014/main" id="{14A03E85-9BE3-4BFA-8B75-0F6ED983CFE1}"/>
                </a:ext>
              </a:extLst>
            </p:cNvPr>
            <p:cNvSpPr/>
            <p:nvPr/>
          </p:nvSpPr>
          <p:spPr>
            <a:xfrm>
              <a:off x="8269357" y="1482943"/>
              <a:ext cx="3670435" cy="1022601"/>
            </a:xfrm>
            <a:prstGeom prst="roundRect">
              <a:avLst/>
            </a:prstGeom>
            <a:solidFill>
              <a:srgbClr val="185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80A6B2B-23DF-4D48-A6E4-576DCC398569}"/>
              </a:ext>
            </a:extLst>
          </p:cNvPr>
          <p:cNvSpPr/>
          <p:nvPr/>
        </p:nvSpPr>
        <p:spPr>
          <a:xfrm>
            <a:off x="8479407" y="1994541"/>
            <a:ext cx="3272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развития </a:t>
            </a:r>
          </a:p>
          <a:p>
            <a:pPr lvl="0"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BA9D06D-27B7-45C2-B231-B882F744CB6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9" y="3532456"/>
            <a:ext cx="552886" cy="55288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4EA9F1D-3DE6-429F-808C-03CBD5028CE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58" y="3514744"/>
            <a:ext cx="588311" cy="58831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D81F602-CD7D-4D7B-9B23-2D5130E4EC3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59" y="2097587"/>
            <a:ext cx="502966" cy="50296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27B7DE2C-86BA-41D7-9EBA-9D6F48404B0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44" y="2126201"/>
            <a:ext cx="445738" cy="445738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D039F7B-65B2-41D4-BF85-38BD766CA0E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52" y="2097587"/>
            <a:ext cx="502966" cy="50296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8BF7A2A9-5F44-4F5F-B379-942412AAEB7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40" y="4987664"/>
            <a:ext cx="561265" cy="56126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95CA569-9A19-46FF-AC4F-8C806C47C4B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83" y="4963666"/>
            <a:ext cx="609260" cy="609260"/>
          </a:xfrm>
          <a:prstGeom prst="rect">
            <a:avLst/>
          </a:prstGeom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84307D55-4304-4E46-B749-2700654842E4}"/>
              </a:ext>
            </a:extLst>
          </p:cNvPr>
          <p:cNvCxnSpPr>
            <a:cxnSpLocks/>
          </p:cNvCxnSpPr>
          <p:nvPr/>
        </p:nvCxnSpPr>
        <p:spPr>
          <a:xfrm>
            <a:off x="7040880" y="1824139"/>
            <a:ext cx="0" cy="1022601"/>
          </a:xfrm>
          <a:prstGeom prst="line">
            <a:avLst/>
          </a:prstGeom>
          <a:ln>
            <a:solidFill>
              <a:schemeClr val="accent1">
                <a:alpha val="2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8048CEE1-02F6-477B-B207-B44409EAA583}"/>
              </a:ext>
            </a:extLst>
          </p:cNvPr>
          <p:cNvCxnSpPr>
            <a:cxnSpLocks/>
          </p:cNvCxnSpPr>
          <p:nvPr/>
        </p:nvCxnSpPr>
        <p:spPr>
          <a:xfrm>
            <a:off x="7040880" y="3307186"/>
            <a:ext cx="0" cy="1022601"/>
          </a:xfrm>
          <a:prstGeom prst="line">
            <a:avLst/>
          </a:prstGeom>
          <a:ln>
            <a:solidFill>
              <a:schemeClr val="accent1">
                <a:alpha val="2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9994163A-E421-440B-84A1-DE415447A2D7}"/>
              </a:ext>
            </a:extLst>
          </p:cNvPr>
          <p:cNvCxnSpPr>
            <a:cxnSpLocks/>
          </p:cNvCxnSpPr>
          <p:nvPr/>
        </p:nvCxnSpPr>
        <p:spPr>
          <a:xfrm>
            <a:off x="7040880" y="4790233"/>
            <a:ext cx="0" cy="1022601"/>
          </a:xfrm>
          <a:prstGeom prst="line">
            <a:avLst/>
          </a:prstGeom>
          <a:ln>
            <a:solidFill>
              <a:schemeClr val="accent1">
                <a:alpha val="2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F890A2F6-0528-441B-88CC-0D60F087AE9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12" y="4478845"/>
            <a:ext cx="311388" cy="311388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6CF47ADE-3803-4592-ABA2-EAE8492395A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5393235"/>
            <a:ext cx="311388" cy="311388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F6F0279B-D006-4EBA-BEBF-FD994A67B6C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47" y="4930202"/>
            <a:ext cx="252380" cy="252380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0D7E13AF-CC8F-487B-A239-09110AE259A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29" y="4576077"/>
            <a:ext cx="311389" cy="31138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952CE6ED-6F38-47D9-98D6-E9746CC49DA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98" y="4677822"/>
            <a:ext cx="252380" cy="252380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C3929861-51E3-40CF-B007-49F0E2F18FA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60" y="3779544"/>
            <a:ext cx="311389" cy="31138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A17CA910-43E7-4FE2-B7BD-DF48F710C81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75" y="4121123"/>
            <a:ext cx="254568" cy="254568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D69A4511-1EAA-4087-8F0A-C0EE88C0EDD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30" y="4063947"/>
            <a:ext cx="254567" cy="254567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222C707A-9C22-4597-BBD0-9178C4CD021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97" y="3396239"/>
            <a:ext cx="311389" cy="31138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3FD7D5AD-E64C-4DA7-9CBA-C8881DD4B12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54" y="2875216"/>
            <a:ext cx="311389" cy="311389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63FF8EF3-C94D-4AC6-8487-E84B0CE821C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00" y="2995798"/>
            <a:ext cx="311388" cy="311388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16898A0E-C021-42F8-B119-8AC7751E7F7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71" y="2862945"/>
            <a:ext cx="311388" cy="311388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487578A5-33DD-45F6-AAE6-A12B148A7B7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15" y="2463465"/>
            <a:ext cx="252380" cy="252380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5EE2012A-76AE-475D-90B1-F52F47D554E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80" y="2037682"/>
            <a:ext cx="311388" cy="3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67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BB88848-5718-568B-EB00-A8D88A42E1F8}"/>
              </a:ext>
            </a:extLst>
          </p:cNvPr>
          <p:cNvSpPr/>
          <p:nvPr/>
        </p:nvSpPr>
        <p:spPr>
          <a:xfrm>
            <a:off x="881489" y="2175004"/>
            <a:ext cx="4822935" cy="414015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CDB8B1C-1DD7-C2D4-0303-728B571D2184}"/>
              </a:ext>
            </a:extLst>
          </p:cNvPr>
          <p:cNvSpPr/>
          <p:nvPr/>
        </p:nvSpPr>
        <p:spPr>
          <a:xfrm>
            <a:off x="316889" y="2139154"/>
            <a:ext cx="562516" cy="417507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5F886BFE-BD22-1853-0A82-E1140B3C93F2}"/>
              </a:ext>
            </a:extLst>
          </p:cNvPr>
          <p:cNvSpPr/>
          <p:nvPr/>
        </p:nvSpPr>
        <p:spPr>
          <a:xfrm>
            <a:off x="5705943" y="2139154"/>
            <a:ext cx="1991876" cy="41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19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DAE0E38-1D90-14C7-35F7-00D77760A542}"/>
              </a:ext>
            </a:extLst>
          </p:cNvPr>
          <p:cNvSpPr/>
          <p:nvPr/>
        </p:nvSpPr>
        <p:spPr>
          <a:xfrm>
            <a:off x="5705943" y="1437003"/>
            <a:ext cx="1991876" cy="741600"/>
          </a:xfrm>
          <a:prstGeom prst="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bject 38">
            <a:extLst>
              <a:ext uri="{FF2B5EF4-FFF2-40B4-BE49-F238E27FC236}">
                <a16:creationId xmlns="" xmlns:a16="http://schemas.microsoft.com/office/drawing/2014/main" id="{5ECE0BD2-9D57-7ED1-B381-E528BC94372C}"/>
              </a:ext>
            </a:extLst>
          </p:cNvPr>
          <p:cNvSpPr txBox="1">
            <a:spLocks/>
          </p:cNvSpPr>
          <p:nvPr/>
        </p:nvSpPr>
        <p:spPr>
          <a:xfrm>
            <a:off x="1021822" y="2324299"/>
            <a:ext cx="4387129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Приобретение сельскохозяйственной техники           </a:t>
            </a:r>
          </a:p>
        </p:txBody>
      </p:sp>
      <p:sp>
        <p:nvSpPr>
          <p:cNvPr id="22" name="object 38">
            <a:extLst>
              <a:ext uri="{FF2B5EF4-FFF2-40B4-BE49-F238E27FC236}">
                <a16:creationId xmlns="" xmlns:a16="http://schemas.microsoft.com/office/drawing/2014/main" id="{EAB8F442-301A-02B6-FA27-D745703E3651}"/>
              </a:ext>
            </a:extLst>
          </p:cNvPr>
          <p:cNvSpPr txBox="1">
            <a:spLocks/>
          </p:cNvSpPr>
          <p:nvPr/>
        </p:nvSpPr>
        <p:spPr>
          <a:xfrm>
            <a:off x="1021822" y="2752911"/>
            <a:ext cx="4855746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1" dirty="0"/>
              <a:t>ООО « Благодаров-</a:t>
            </a:r>
            <a:r>
              <a:rPr lang="ru-RU" b="0" i="1" dirty="0" err="1"/>
              <a:t>ойл</a:t>
            </a:r>
            <a:r>
              <a:rPr lang="ru-RU" b="0" i="1" dirty="0"/>
              <a:t>»  </a:t>
            </a:r>
          </a:p>
          <a:p>
            <a:r>
              <a:rPr lang="ru-RU" dirty="0"/>
              <a:t>Бурение и обустройство нефтяных месторождений    </a:t>
            </a:r>
          </a:p>
        </p:txBody>
      </p:sp>
      <p:sp>
        <p:nvSpPr>
          <p:cNvPr id="23" name="object 38">
            <a:extLst>
              <a:ext uri="{FF2B5EF4-FFF2-40B4-BE49-F238E27FC236}">
                <a16:creationId xmlns="" xmlns:a16="http://schemas.microsoft.com/office/drawing/2014/main" id="{86750D4F-66C3-240E-E813-4777F4735F66}"/>
              </a:ext>
            </a:extLst>
          </p:cNvPr>
          <p:cNvSpPr txBox="1">
            <a:spLocks/>
          </p:cNvSpPr>
          <p:nvPr/>
        </p:nvSpPr>
        <p:spPr>
          <a:xfrm>
            <a:off x="1021822" y="3403896"/>
            <a:ext cx="4855746" cy="6817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0" i="1" dirty="0"/>
              <a:t>ИП Мельникова Е.Н.  </a:t>
            </a:r>
          </a:p>
          <a:p>
            <a:r>
              <a:rPr lang="ru-RU" dirty="0"/>
              <a:t>Предприятие по производству продукции </a:t>
            </a:r>
          </a:p>
          <a:p>
            <a:r>
              <a:rPr lang="ru-RU" dirty="0"/>
              <a:t>пчеловодства  </a:t>
            </a:r>
          </a:p>
        </p:txBody>
      </p:sp>
      <p:sp>
        <p:nvSpPr>
          <p:cNvPr id="24" name="object 38">
            <a:extLst>
              <a:ext uri="{FF2B5EF4-FFF2-40B4-BE49-F238E27FC236}">
                <a16:creationId xmlns="" xmlns:a16="http://schemas.microsoft.com/office/drawing/2014/main" id="{A6AA49AA-0A0D-944B-71CA-805F2E154230}"/>
              </a:ext>
            </a:extLst>
          </p:cNvPr>
          <p:cNvSpPr txBox="1">
            <a:spLocks/>
          </p:cNvSpPr>
          <p:nvPr/>
        </p:nvSpPr>
        <p:spPr>
          <a:xfrm>
            <a:off x="1021822" y="4192813"/>
            <a:ext cx="4855746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i="1" dirty="0"/>
              <a:t>КФХ «Аврора»     </a:t>
            </a:r>
          </a:p>
          <a:p>
            <a:r>
              <a:rPr lang="ru-RU" b="1" dirty="0"/>
              <a:t>Создание фермы молочного животноводства             </a:t>
            </a:r>
          </a:p>
        </p:txBody>
      </p:sp>
      <p:sp>
        <p:nvSpPr>
          <p:cNvPr id="25" name="object 38">
            <a:extLst>
              <a:ext uri="{FF2B5EF4-FFF2-40B4-BE49-F238E27FC236}">
                <a16:creationId xmlns="" xmlns:a16="http://schemas.microsoft.com/office/drawing/2014/main" id="{8B50CD47-AFED-484B-5812-3E98F0A8A05A}"/>
              </a:ext>
            </a:extLst>
          </p:cNvPr>
          <p:cNvSpPr txBox="1">
            <a:spLocks/>
          </p:cNvSpPr>
          <p:nvPr/>
        </p:nvSpPr>
        <p:spPr>
          <a:xfrm>
            <a:off x="1021822" y="4884325"/>
            <a:ext cx="4989096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b="0" i="1" dirty="0"/>
              <a:t>СППК «Рассвет»</a:t>
            </a:r>
          </a:p>
          <a:p>
            <a:r>
              <a:rPr lang="ru-RU" dirty="0"/>
              <a:t>Цех по переработке молока и производству сыра       </a:t>
            </a:r>
          </a:p>
        </p:txBody>
      </p:sp>
      <p:sp>
        <p:nvSpPr>
          <p:cNvPr id="26" name="object 38">
            <a:extLst>
              <a:ext uri="{FF2B5EF4-FFF2-40B4-BE49-F238E27FC236}">
                <a16:creationId xmlns="" xmlns:a16="http://schemas.microsoft.com/office/drawing/2014/main" id="{2DE2A8BD-68BF-9D8E-349B-2CFB23F98216}"/>
              </a:ext>
            </a:extLst>
          </p:cNvPr>
          <p:cNvSpPr txBox="1">
            <a:spLocks/>
          </p:cNvSpPr>
          <p:nvPr/>
        </p:nvSpPr>
        <p:spPr>
          <a:xfrm>
            <a:off x="1021822" y="5508566"/>
            <a:ext cx="4650459" cy="6817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0" i="1" dirty="0"/>
              <a:t>ИП Куркина О.Н.</a:t>
            </a:r>
          </a:p>
          <a:p>
            <a:pPr lvl="0"/>
            <a:r>
              <a:rPr lang="ru-RU" dirty="0"/>
              <a:t>Модернизация предприятия по производству хлебобулочной продукции 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8E2A3A0-E4A7-CB7B-6A67-567047081EE6}"/>
              </a:ext>
            </a:extLst>
          </p:cNvPr>
          <p:cNvSpPr/>
          <p:nvPr/>
        </p:nvSpPr>
        <p:spPr>
          <a:xfrm>
            <a:off x="318975" y="1437004"/>
            <a:ext cx="562516" cy="739381"/>
          </a:xfrm>
          <a:prstGeom prst="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E432C9D-69BD-6A7C-5593-18779FF70C0B}"/>
              </a:ext>
            </a:extLst>
          </p:cNvPr>
          <p:cNvSpPr/>
          <p:nvPr/>
        </p:nvSpPr>
        <p:spPr>
          <a:xfrm>
            <a:off x="881490" y="1437004"/>
            <a:ext cx="4822367" cy="738000"/>
          </a:xfrm>
          <a:prstGeom prst="rect">
            <a:avLst/>
          </a:prstGeom>
          <a:solidFill>
            <a:srgbClr val="237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FF8D6DD-C926-F0B1-5F9E-45394B3B5C4E}"/>
              </a:ext>
            </a:extLst>
          </p:cNvPr>
          <p:cNvSpPr/>
          <p:nvPr/>
        </p:nvSpPr>
        <p:spPr>
          <a:xfrm>
            <a:off x="7696914" y="2139154"/>
            <a:ext cx="2088000" cy="4176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F701F2-5E6B-FA66-63B4-92EC30C36CDF}"/>
              </a:ext>
            </a:extLst>
          </p:cNvPr>
          <p:cNvSpPr/>
          <p:nvPr/>
        </p:nvSpPr>
        <p:spPr>
          <a:xfrm>
            <a:off x="9776109" y="2139154"/>
            <a:ext cx="2088000" cy="41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object 38">
            <a:extLst>
              <a:ext uri="{FF2B5EF4-FFF2-40B4-BE49-F238E27FC236}">
                <a16:creationId xmlns="" xmlns:a16="http://schemas.microsoft.com/office/drawing/2014/main" id="{0744D042-6CA8-1C35-C626-E93FB9A5E499}"/>
              </a:ext>
            </a:extLst>
          </p:cNvPr>
          <p:cNvSpPr txBox="1">
            <a:spLocks/>
          </p:cNvSpPr>
          <p:nvPr/>
        </p:nvSpPr>
        <p:spPr>
          <a:xfrm>
            <a:off x="1080904" y="1611921"/>
            <a:ext cx="2027093" cy="3770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3CE4AB7-89F9-A4EA-89FB-798CD2B0269F}"/>
              </a:ext>
            </a:extLst>
          </p:cNvPr>
          <p:cNvSpPr/>
          <p:nvPr/>
        </p:nvSpPr>
        <p:spPr>
          <a:xfrm>
            <a:off x="7696914" y="1437004"/>
            <a:ext cx="2088000" cy="738000"/>
          </a:xfrm>
          <a:prstGeom prst="rect">
            <a:avLst/>
          </a:prstGeom>
          <a:solidFill>
            <a:srgbClr val="237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DBFEC2-C731-4FC5-4C90-4143FD14FA92}"/>
              </a:ext>
            </a:extLst>
          </p:cNvPr>
          <p:cNvSpPr/>
          <p:nvPr/>
        </p:nvSpPr>
        <p:spPr>
          <a:xfrm>
            <a:off x="9776109" y="1437004"/>
            <a:ext cx="2088000" cy="739381"/>
          </a:xfrm>
          <a:prstGeom prst="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38">
            <a:extLst>
              <a:ext uri="{FF2B5EF4-FFF2-40B4-BE49-F238E27FC236}">
                <a16:creationId xmlns="" xmlns:a16="http://schemas.microsoft.com/office/drawing/2014/main" id="{FF1B7070-066A-1656-51B5-C8576C13BA7C}"/>
              </a:ext>
            </a:extLst>
          </p:cNvPr>
          <p:cNvSpPr txBox="1">
            <a:spLocks/>
          </p:cNvSpPr>
          <p:nvPr/>
        </p:nvSpPr>
        <p:spPr>
          <a:xfrm>
            <a:off x="5794484" y="1647722"/>
            <a:ext cx="1822160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Объём инвестиций</a:t>
            </a:r>
          </a:p>
        </p:txBody>
      </p:sp>
      <p:sp>
        <p:nvSpPr>
          <p:cNvPr id="12" name="object 38">
            <a:extLst>
              <a:ext uri="{FF2B5EF4-FFF2-40B4-BE49-F238E27FC236}">
                <a16:creationId xmlns="" xmlns:a16="http://schemas.microsoft.com/office/drawing/2014/main" id="{C9ADEF3B-C059-85C1-D287-D19177671757}"/>
              </a:ext>
            </a:extLst>
          </p:cNvPr>
          <p:cNvSpPr txBox="1">
            <a:spLocks/>
          </p:cNvSpPr>
          <p:nvPr/>
        </p:nvSpPr>
        <p:spPr>
          <a:xfrm>
            <a:off x="8089167" y="1647722"/>
            <a:ext cx="4387129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Рабочие места</a:t>
            </a:r>
          </a:p>
        </p:txBody>
      </p:sp>
      <p:sp>
        <p:nvSpPr>
          <p:cNvPr id="13" name="object 38">
            <a:extLst>
              <a:ext uri="{FF2B5EF4-FFF2-40B4-BE49-F238E27FC236}">
                <a16:creationId xmlns="" xmlns:a16="http://schemas.microsoft.com/office/drawing/2014/main" id="{92CD2658-6800-A1B9-A353-42B2FDF242BD}"/>
              </a:ext>
            </a:extLst>
          </p:cNvPr>
          <p:cNvSpPr txBox="1">
            <a:spLocks/>
          </p:cNvSpPr>
          <p:nvPr/>
        </p:nvSpPr>
        <p:spPr>
          <a:xfrm>
            <a:off x="10100542" y="1647722"/>
            <a:ext cx="4387129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Срок реализации</a:t>
            </a:r>
          </a:p>
        </p:txBody>
      </p:sp>
      <p:sp>
        <p:nvSpPr>
          <p:cNvPr id="14" name="object 38">
            <a:extLst>
              <a:ext uri="{FF2B5EF4-FFF2-40B4-BE49-F238E27FC236}">
                <a16:creationId xmlns="" xmlns:a16="http://schemas.microsoft.com/office/drawing/2014/main" id="{35A9B087-4860-0EF0-F9A4-0694202231E4}"/>
              </a:ext>
            </a:extLst>
          </p:cNvPr>
          <p:cNvSpPr txBox="1">
            <a:spLocks/>
          </p:cNvSpPr>
          <p:nvPr/>
        </p:nvSpPr>
        <p:spPr>
          <a:xfrm>
            <a:off x="6205900" y="2310449"/>
            <a:ext cx="1050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₽ 150 млн</a:t>
            </a:r>
          </a:p>
        </p:txBody>
      </p:sp>
      <p:sp>
        <p:nvSpPr>
          <p:cNvPr id="15" name="object 38">
            <a:extLst>
              <a:ext uri="{FF2B5EF4-FFF2-40B4-BE49-F238E27FC236}">
                <a16:creationId xmlns="" xmlns:a16="http://schemas.microsoft.com/office/drawing/2014/main" id="{25BF8CCD-B672-07E3-8B92-9D88A6B7D30D}"/>
              </a:ext>
            </a:extLst>
          </p:cNvPr>
          <p:cNvSpPr txBox="1">
            <a:spLocks/>
          </p:cNvSpPr>
          <p:nvPr/>
        </p:nvSpPr>
        <p:spPr>
          <a:xfrm>
            <a:off x="7819515" y="2235450"/>
            <a:ext cx="1870237" cy="4324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b="0" dirty="0"/>
              <a:t>Создание новых рабочих мест не предусмотрено</a:t>
            </a:r>
          </a:p>
        </p:txBody>
      </p:sp>
      <p:sp>
        <p:nvSpPr>
          <p:cNvPr id="16" name="object 38">
            <a:extLst>
              <a:ext uri="{FF2B5EF4-FFF2-40B4-BE49-F238E27FC236}">
                <a16:creationId xmlns="" xmlns:a16="http://schemas.microsoft.com/office/drawing/2014/main" id="{3FCD56F5-24E0-1E78-F78E-D889590AE71F}"/>
              </a:ext>
            </a:extLst>
          </p:cNvPr>
          <p:cNvSpPr txBox="1">
            <a:spLocks/>
          </p:cNvSpPr>
          <p:nvPr/>
        </p:nvSpPr>
        <p:spPr>
          <a:xfrm>
            <a:off x="10204574" y="2310449"/>
            <a:ext cx="1249532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2024-2026 гг.</a:t>
            </a:r>
          </a:p>
        </p:txBody>
      </p:sp>
      <p:sp>
        <p:nvSpPr>
          <p:cNvPr id="17" name="object 38">
            <a:extLst>
              <a:ext uri="{FF2B5EF4-FFF2-40B4-BE49-F238E27FC236}">
                <a16:creationId xmlns="" xmlns:a16="http://schemas.microsoft.com/office/drawing/2014/main" id="{D64D0A93-AD21-24A1-5D3F-27408411171B}"/>
              </a:ext>
            </a:extLst>
          </p:cNvPr>
          <p:cNvSpPr txBox="1">
            <a:spLocks/>
          </p:cNvSpPr>
          <p:nvPr/>
        </p:nvSpPr>
        <p:spPr>
          <a:xfrm>
            <a:off x="5926130" y="2919110"/>
            <a:ext cx="1609668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₽ 405 млн</a:t>
            </a:r>
          </a:p>
        </p:txBody>
      </p:sp>
      <p:sp>
        <p:nvSpPr>
          <p:cNvPr id="35" name="object 38">
            <a:extLst>
              <a:ext uri="{FF2B5EF4-FFF2-40B4-BE49-F238E27FC236}">
                <a16:creationId xmlns="" xmlns:a16="http://schemas.microsoft.com/office/drawing/2014/main" id="{E462D6DE-28DC-AE36-B421-4511C5B82D7B}"/>
              </a:ext>
            </a:extLst>
          </p:cNvPr>
          <p:cNvSpPr txBox="1">
            <a:spLocks/>
          </p:cNvSpPr>
          <p:nvPr/>
        </p:nvSpPr>
        <p:spPr>
          <a:xfrm>
            <a:off x="6205900" y="3622045"/>
            <a:ext cx="1050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 5 млн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8">
            <a:extLst>
              <a:ext uri="{FF2B5EF4-FFF2-40B4-BE49-F238E27FC236}">
                <a16:creationId xmlns="" xmlns:a16="http://schemas.microsoft.com/office/drawing/2014/main" id="{BF4F5395-4E78-F6A0-1460-56779916874E}"/>
              </a:ext>
            </a:extLst>
          </p:cNvPr>
          <p:cNvSpPr txBox="1">
            <a:spLocks/>
          </p:cNvSpPr>
          <p:nvPr/>
        </p:nvSpPr>
        <p:spPr>
          <a:xfrm>
            <a:off x="6205900" y="4359012"/>
            <a:ext cx="1050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 6 млн</a:t>
            </a: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D8734FA7-30ED-C9C7-C4E4-2DE12C0A8AAC}"/>
              </a:ext>
            </a:extLst>
          </p:cNvPr>
          <p:cNvSpPr txBox="1">
            <a:spLocks/>
          </p:cNvSpPr>
          <p:nvPr/>
        </p:nvSpPr>
        <p:spPr>
          <a:xfrm>
            <a:off x="6205900" y="5018225"/>
            <a:ext cx="1050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 3 млн</a:t>
            </a:r>
            <a:endParaRPr lang="ru-RU" sz="2000" b="1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="" xmlns:a16="http://schemas.microsoft.com/office/drawing/2014/main" id="{7BA66397-DA9B-E420-CBD5-7AC5CD77BEDA}"/>
              </a:ext>
            </a:extLst>
          </p:cNvPr>
          <p:cNvSpPr txBox="1">
            <a:spLocks/>
          </p:cNvSpPr>
          <p:nvPr/>
        </p:nvSpPr>
        <p:spPr>
          <a:xfrm>
            <a:off x="6205900" y="5726715"/>
            <a:ext cx="1050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₽ 2,5 млн</a:t>
            </a:r>
            <a:endParaRPr lang="ru-RU" sz="2000" b="1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38">
            <a:extLst>
              <a:ext uri="{FF2B5EF4-FFF2-40B4-BE49-F238E27FC236}">
                <a16:creationId xmlns="" xmlns:a16="http://schemas.microsoft.com/office/drawing/2014/main" id="{97A648F2-6262-C66E-A982-A72ECE69F912}"/>
              </a:ext>
            </a:extLst>
          </p:cNvPr>
          <p:cNvSpPr txBox="1">
            <a:spLocks/>
          </p:cNvSpPr>
          <p:nvPr/>
        </p:nvSpPr>
        <p:spPr>
          <a:xfrm>
            <a:off x="8229569" y="3622045"/>
            <a:ext cx="1050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38">
            <a:extLst>
              <a:ext uri="{FF2B5EF4-FFF2-40B4-BE49-F238E27FC236}">
                <a16:creationId xmlns="" xmlns:a16="http://schemas.microsoft.com/office/drawing/2014/main" id="{6AE225D8-F2B8-195B-1F5C-E827A961440D}"/>
              </a:ext>
            </a:extLst>
          </p:cNvPr>
          <p:cNvSpPr txBox="1">
            <a:spLocks/>
          </p:cNvSpPr>
          <p:nvPr/>
        </p:nvSpPr>
        <p:spPr>
          <a:xfrm>
            <a:off x="8229569" y="4359012"/>
            <a:ext cx="1050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38">
            <a:extLst>
              <a:ext uri="{FF2B5EF4-FFF2-40B4-BE49-F238E27FC236}">
                <a16:creationId xmlns="" xmlns:a16="http://schemas.microsoft.com/office/drawing/2014/main" id="{8417AC01-6FEE-0DA6-FAFF-EA954A36B0BC}"/>
              </a:ext>
            </a:extLst>
          </p:cNvPr>
          <p:cNvSpPr txBox="1">
            <a:spLocks/>
          </p:cNvSpPr>
          <p:nvPr/>
        </p:nvSpPr>
        <p:spPr>
          <a:xfrm>
            <a:off x="8229569" y="5018225"/>
            <a:ext cx="1050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38">
            <a:extLst>
              <a:ext uri="{FF2B5EF4-FFF2-40B4-BE49-F238E27FC236}">
                <a16:creationId xmlns="" xmlns:a16="http://schemas.microsoft.com/office/drawing/2014/main" id="{D502FA51-2A6B-BB09-755B-87D5E720BC1E}"/>
              </a:ext>
            </a:extLst>
          </p:cNvPr>
          <p:cNvSpPr txBox="1">
            <a:spLocks/>
          </p:cNvSpPr>
          <p:nvPr/>
        </p:nvSpPr>
        <p:spPr>
          <a:xfrm>
            <a:off x="10208525" y="2919110"/>
            <a:ext cx="1241631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2024-2026 гг.</a:t>
            </a:r>
          </a:p>
        </p:txBody>
      </p:sp>
      <p:sp>
        <p:nvSpPr>
          <p:cNvPr id="46" name="object 38">
            <a:extLst>
              <a:ext uri="{FF2B5EF4-FFF2-40B4-BE49-F238E27FC236}">
                <a16:creationId xmlns="" xmlns:a16="http://schemas.microsoft.com/office/drawing/2014/main" id="{22B2EB3F-C45C-CB86-F754-D1174F614676}"/>
              </a:ext>
            </a:extLst>
          </p:cNvPr>
          <p:cNvSpPr txBox="1">
            <a:spLocks/>
          </p:cNvSpPr>
          <p:nvPr/>
        </p:nvSpPr>
        <p:spPr>
          <a:xfrm>
            <a:off x="10204574" y="3622045"/>
            <a:ext cx="1249532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2025-2028 гг.</a:t>
            </a:r>
            <a:endParaRPr lang="ru-RU" sz="1600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38">
            <a:extLst>
              <a:ext uri="{FF2B5EF4-FFF2-40B4-BE49-F238E27FC236}">
                <a16:creationId xmlns="" xmlns:a16="http://schemas.microsoft.com/office/drawing/2014/main" id="{5DDE9D04-816B-DE7F-0C08-9EEA549A2F71}"/>
              </a:ext>
            </a:extLst>
          </p:cNvPr>
          <p:cNvSpPr txBox="1">
            <a:spLocks/>
          </p:cNvSpPr>
          <p:nvPr/>
        </p:nvSpPr>
        <p:spPr>
          <a:xfrm>
            <a:off x="10107323" y="5018225"/>
            <a:ext cx="1444034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2025-2027</a:t>
            </a:r>
            <a:r>
              <a:rPr lang="ru-RU" sz="1600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1AAA8C0D-3328-1A95-4334-F1FB9DBE9D18}"/>
              </a:ext>
            </a:extLst>
          </p:cNvPr>
          <p:cNvCxnSpPr>
            <a:cxnSpLocks/>
          </p:cNvCxnSpPr>
          <p:nvPr/>
        </p:nvCxnSpPr>
        <p:spPr>
          <a:xfrm>
            <a:off x="316889" y="2726204"/>
            <a:ext cx="1157242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2C655333-5686-AACD-4213-1C9123B3C8C5}"/>
              </a:ext>
            </a:extLst>
          </p:cNvPr>
          <p:cNvCxnSpPr>
            <a:cxnSpLocks/>
          </p:cNvCxnSpPr>
          <p:nvPr/>
        </p:nvCxnSpPr>
        <p:spPr>
          <a:xfrm>
            <a:off x="469289" y="3365753"/>
            <a:ext cx="1157242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066D6859-9436-E39C-7BA1-CC854F55AEEA}"/>
              </a:ext>
            </a:extLst>
          </p:cNvPr>
          <p:cNvCxnSpPr>
            <a:cxnSpLocks/>
          </p:cNvCxnSpPr>
          <p:nvPr/>
        </p:nvCxnSpPr>
        <p:spPr>
          <a:xfrm>
            <a:off x="469289" y="4172725"/>
            <a:ext cx="1157242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7643F270-37AE-BB84-D281-09EFC78558EF}"/>
              </a:ext>
            </a:extLst>
          </p:cNvPr>
          <p:cNvCxnSpPr>
            <a:cxnSpLocks/>
          </p:cNvCxnSpPr>
          <p:nvPr/>
        </p:nvCxnSpPr>
        <p:spPr>
          <a:xfrm>
            <a:off x="469289" y="4829175"/>
            <a:ext cx="1157242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159ACC06-0591-BDC6-14D9-197172FB39B5}"/>
              </a:ext>
            </a:extLst>
          </p:cNvPr>
          <p:cNvCxnSpPr>
            <a:cxnSpLocks/>
          </p:cNvCxnSpPr>
          <p:nvPr/>
        </p:nvCxnSpPr>
        <p:spPr>
          <a:xfrm>
            <a:off x="469289" y="5468595"/>
            <a:ext cx="1157242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bject 38">
            <a:extLst>
              <a:ext uri="{FF2B5EF4-FFF2-40B4-BE49-F238E27FC236}">
                <a16:creationId xmlns="" xmlns:a16="http://schemas.microsoft.com/office/drawing/2014/main" id="{195C1B57-B2C4-47EB-A238-711D7FB25848}"/>
              </a:ext>
            </a:extLst>
          </p:cNvPr>
          <p:cNvSpPr txBox="1">
            <a:spLocks/>
          </p:cNvSpPr>
          <p:nvPr/>
        </p:nvSpPr>
        <p:spPr>
          <a:xfrm>
            <a:off x="318975" y="215834"/>
            <a:ext cx="8748825" cy="83869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780"/>
              </a:spcBef>
              <a:buNone/>
              <a:defRPr sz="28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ПЕРСПЕКТИВНЫЕ СТРАТЕГИЧЕСКИЕ ИНВЕСТИЦИОННЫЕ ПРОЕКТЫ</a:t>
            </a:r>
          </a:p>
        </p:txBody>
      </p:sp>
      <p:grpSp>
        <p:nvGrpSpPr>
          <p:cNvPr id="105" name="Группа 104">
            <a:extLst>
              <a:ext uri="{FF2B5EF4-FFF2-40B4-BE49-F238E27FC236}">
                <a16:creationId xmlns="" xmlns:a16="http://schemas.microsoft.com/office/drawing/2014/main" id="{AF28948D-0B78-4461-8BFA-4038B640534D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106" name="object 6">
              <a:extLst>
                <a:ext uri="{FF2B5EF4-FFF2-40B4-BE49-F238E27FC236}">
                  <a16:creationId xmlns="" xmlns:a16="http://schemas.microsoft.com/office/drawing/2014/main" id="{CAB357B5-9D10-4BB2-969D-514978CDDEF3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108" name="object 7">
                <a:extLst>
                  <a:ext uri="{FF2B5EF4-FFF2-40B4-BE49-F238E27FC236}">
                    <a16:creationId xmlns="" xmlns:a16="http://schemas.microsoft.com/office/drawing/2014/main" id="{C651AE7F-C213-4201-B678-291119C05414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109" name="object 8">
                <a:extLst>
                  <a:ext uri="{FF2B5EF4-FFF2-40B4-BE49-F238E27FC236}">
                    <a16:creationId xmlns="" xmlns:a16="http://schemas.microsoft.com/office/drawing/2014/main" id="{F436FD35-D77B-4089-89E4-06DA8B325D5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110" name="object 9">
                <a:extLst>
                  <a:ext uri="{FF2B5EF4-FFF2-40B4-BE49-F238E27FC236}">
                    <a16:creationId xmlns="" xmlns:a16="http://schemas.microsoft.com/office/drawing/2014/main" id="{63DE5A5C-80A3-45F3-8C9A-FA45AFEFBABB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0">
                <a:extLst>
                  <a:ext uri="{FF2B5EF4-FFF2-40B4-BE49-F238E27FC236}">
                    <a16:creationId xmlns="" xmlns:a16="http://schemas.microsoft.com/office/drawing/2014/main" id="{268803A2-28F3-4AB9-AB64-ACEF4985D4D4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11">
                <a:extLst>
                  <a:ext uri="{FF2B5EF4-FFF2-40B4-BE49-F238E27FC236}">
                    <a16:creationId xmlns="" xmlns:a16="http://schemas.microsoft.com/office/drawing/2014/main" id="{AB3540B4-0B36-416D-AE25-7A882D5F4574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3" name="object 12">
                <a:extLst>
                  <a:ext uri="{FF2B5EF4-FFF2-40B4-BE49-F238E27FC236}">
                    <a16:creationId xmlns="" xmlns:a16="http://schemas.microsoft.com/office/drawing/2014/main" id="{57BA3D57-7C52-419D-8708-D26A8974AE8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114" name="object 13">
                <a:extLst>
                  <a:ext uri="{FF2B5EF4-FFF2-40B4-BE49-F238E27FC236}">
                    <a16:creationId xmlns="" xmlns:a16="http://schemas.microsoft.com/office/drawing/2014/main" id="{9FA2A43F-3506-462C-8541-4591EE63FE1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115" name="object 14">
                <a:extLst>
                  <a:ext uri="{FF2B5EF4-FFF2-40B4-BE49-F238E27FC236}">
                    <a16:creationId xmlns="" xmlns:a16="http://schemas.microsoft.com/office/drawing/2014/main" id="{E51E451A-5DAA-462D-8CB7-DF704CB74355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15">
                <a:extLst>
                  <a:ext uri="{FF2B5EF4-FFF2-40B4-BE49-F238E27FC236}">
                    <a16:creationId xmlns="" xmlns:a16="http://schemas.microsoft.com/office/drawing/2014/main" id="{6EAA1577-5EC5-4400-B259-70E62D7340C9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7" name="object 16">
                <a:extLst>
                  <a:ext uri="{FF2B5EF4-FFF2-40B4-BE49-F238E27FC236}">
                    <a16:creationId xmlns="" xmlns:a16="http://schemas.microsoft.com/office/drawing/2014/main" id="{6219D897-44BD-455D-BE61-BAFE40810F7F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118" name="object 17">
                <a:extLst>
                  <a:ext uri="{FF2B5EF4-FFF2-40B4-BE49-F238E27FC236}">
                    <a16:creationId xmlns="" xmlns:a16="http://schemas.microsoft.com/office/drawing/2014/main" id="{A9D80460-7FC2-41F3-8DC6-D9C4AFD891D6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119" name="object 18">
                <a:extLst>
                  <a:ext uri="{FF2B5EF4-FFF2-40B4-BE49-F238E27FC236}">
                    <a16:creationId xmlns="" xmlns:a16="http://schemas.microsoft.com/office/drawing/2014/main" id="{57BBC799-34ED-49BB-9148-21FA62EAC9D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120" name="object 19">
                <a:extLst>
                  <a:ext uri="{FF2B5EF4-FFF2-40B4-BE49-F238E27FC236}">
                    <a16:creationId xmlns="" xmlns:a16="http://schemas.microsoft.com/office/drawing/2014/main" id="{BDA3A9B0-F3DB-4C13-AC6E-EEBA6C1E46DF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121" name="object 20">
                <a:extLst>
                  <a:ext uri="{FF2B5EF4-FFF2-40B4-BE49-F238E27FC236}">
                    <a16:creationId xmlns="" xmlns:a16="http://schemas.microsoft.com/office/drawing/2014/main" id="{9AEB372C-72E9-47EE-B63E-D683E686498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122" name="object 21">
                <a:extLst>
                  <a:ext uri="{FF2B5EF4-FFF2-40B4-BE49-F238E27FC236}">
                    <a16:creationId xmlns="" xmlns:a16="http://schemas.microsoft.com/office/drawing/2014/main" id="{233C6AE7-9C27-4996-B51D-BF3C14E3D594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22">
                <a:extLst>
                  <a:ext uri="{FF2B5EF4-FFF2-40B4-BE49-F238E27FC236}">
                    <a16:creationId xmlns="" xmlns:a16="http://schemas.microsoft.com/office/drawing/2014/main" id="{FFD5D3E7-2859-4B15-9D93-5F49583AC4ED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23">
                <a:extLst>
                  <a:ext uri="{FF2B5EF4-FFF2-40B4-BE49-F238E27FC236}">
                    <a16:creationId xmlns="" xmlns:a16="http://schemas.microsoft.com/office/drawing/2014/main" id="{1D9696AC-9EE6-477E-A6FB-E81AE19A4530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5" name="object 24">
                <a:extLst>
                  <a:ext uri="{FF2B5EF4-FFF2-40B4-BE49-F238E27FC236}">
                    <a16:creationId xmlns="" xmlns:a16="http://schemas.microsoft.com/office/drawing/2014/main" id="{36AD3FD3-849B-4279-AA13-498AF24B4E0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126" name="object 25">
                <a:extLst>
                  <a:ext uri="{FF2B5EF4-FFF2-40B4-BE49-F238E27FC236}">
                    <a16:creationId xmlns="" xmlns:a16="http://schemas.microsoft.com/office/drawing/2014/main" id="{F18639DF-3199-43F4-8EAE-C1A3B9336ACE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127" name="object 26">
                <a:extLst>
                  <a:ext uri="{FF2B5EF4-FFF2-40B4-BE49-F238E27FC236}">
                    <a16:creationId xmlns="" xmlns:a16="http://schemas.microsoft.com/office/drawing/2014/main" id="{5D2744B8-D138-46B2-A96E-C04E8AAA90FE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128" name="object 27">
                <a:extLst>
                  <a:ext uri="{FF2B5EF4-FFF2-40B4-BE49-F238E27FC236}">
                    <a16:creationId xmlns="" xmlns:a16="http://schemas.microsoft.com/office/drawing/2014/main" id="{8037FC0A-66C4-40B5-A573-7F9E4A183B57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129" name="object 28">
                <a:extLst>
                  <a:ext uri="{FF2B5EF4-FFF2-40B4-BE49-F238E27FC236}">
                    <a16:creationId xmlns="" xmlns:a16="http://schemas.microsoft.com/office/drawing/2014/main" id="{7D31B4C7-21E0-404E-953D-127763CC01D3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130" name="object 29">
                <a:extLst>
                  <a:ext uri="{FF2B5EF4-FFF2-40B4-BE49-F238E27FC236}">
                    <a16:creationId xmlns="" xmlns:a16="http://schemas.microsoft.com/office/drawing/2014/main" id="{F9344127-E68D-46A4-8BD3-08B1370DA4BF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30">
                <a:extLst>
                  <a:ext uri="{FF2B5EF4-FFF2-40B4-BE49-F238E27FC236}">
                    <a16:creationId xmlns="" xmlns:a16="http://schemas.microsoft.com/office/drawing/2014/main" id="{67FE8474-D334-435E-B396-2C2D77EC7407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31">
                <a:extLst>
                  <a:ext uri="{FF2B5EF4-FFF2-40B4-BE49-F238E27FC236}">
                    <a16:creationId xmlns="" xmlns:a16="http://schemas.microsoft.com/office/drawing/2014/main" id="{8890CD9A-D231-49CB-B9E1-C535B81CEE5F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3" name="object 32">
                <a:extLst>
                  <a:ext uri="{FF2B5EF4-FFF2-40B4-BE49-F238E27FC236}">
                    <a16:creationId xmlns="" xmlns:a16="http://schemas.microsoft.com/office/drawing/2014/main" id="{DAF2C8E8-4716-4539-853D-B7EE6197E584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134" name="object 33">
                <a:extLst>
                  <a:ext uri="{FF2B5EF4-FFF2-40B4-BE49-F238E27FC236}">
                    <a16:creationId xmlns="" xmlns:a16="http://schemas.microsoft.com/office/drawing/2014/main" id="{BCA01C45-5A97-4CF9-B18C-A0E02CFA03D3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7" name="object 34">
              <a:extLst>
                <a:ext uri="{FF2B5EF4-FFF2-40B4-BE49-F238E27FC236}">
                  <a16:creationId xmlns="" xmlns:a16="http://schemas.microsoft.com/office/drawing/2014/main" id="{0F6B4545-5C83-4847-A910-BFDDE0777DC6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5" name="Picture 2">
            <a:extLst>
              <a:ext uri="{FF2B5EF4-FFF2-40B4-BE49-F238E27FC236}">
                <a16:creationId xmlns="" xmlns:a16="http://schemas.microsoft.com/office/drawing/2014/main" id="{C41829BF-3D34-48F0-9E33-FFA4CEE2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object 34">
            <a:extLst>
              <a:ext uri="{FF2B5EF4-FFF2-40B4-BE49-F238E27FC236}">
                <a16:creationId xmlns="" xmlns:a16="http://schemas.microsoft.com/office/drawing/2014/main" id="{40D84D28-D331-48C2-9C44-E74F542AFF9B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object 38">
            <a:extLst>
              <a:ext uri="{FF2B5EF4-FFF2-40B4-BE49-F238E27FC236}">
                <a16:creationId xmlns="" xmlns:a16="http://schemas.microsoft.com/office/drawing/2014/main" id="{E1C4C0D1-64D8-4C6C-BE8E-42F3D0B37DFA}"/>
              </a:ext>
            </a:extLst>
          </p:cNvPr>
          <p:cNvSpPr txBox="1">
            <a:spLocks/>
          </p:cNvSpPr>
          <p:nvPr/>
        </p:nvSpPr>
        <p:spPr>
          <a:xfrm>
            <a:off x="7819515" y="2808311"/>
            <a:ext cx="1870237" cy="4324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b="0" dirty="0"/>
              <a:t>Создание новых рабочих мест не предусмотрено</a:t>
            </a:r>
          </a:p>
        </p:txBody>
      </p:sp>
      <p:sp>
        <p:nvSpPr>
          <p:cNvPr id="138" name="object 38">
            <a:extLst>
              <a:ext uri="{FF2B5EF4-FFF2-40B4-BE49-F238E27FC236}">
                <a16:creationId xmlns="" xmlns:a16="http://schemas.microsoft.com/office/drawing/2014/main" id="{3EC5B938-33BE-4712-8D55-D9DBE9278598}"/>
              </a:ext>
            </a:extLst>
          </p:cNvPr>
          <p:cNvSpPr txBox="1">
            <a:spLocks/>
          </p:cNvSpPr>
          <p:nvPr/>
        </p:nvSpPr>
        <p:spPr>
          <a:xfrm>
            <a:off x="10204574" y="4359012"/>
            <a:ext cx="1249532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2024-2026 гг.</a:t>
            </a:r>
          </a:p>
        </p:txBody>
      </p:sp>
      <p:sp>
        <p:nvSpPr>
          <p:cNvPr id="139" name="object 38">
            <a:extLst>
              <a:ext uri="{FF2B5EF4-FFF2-40B4-BE49-F238E27FC236}">
                <a16:creationId xmlns="" xmlns:a16="http://schemas.microsoft.com/office/drawing/2014/main" id="{74DAB4F1-D001-4922-BF1B-37DFF8F16DE8}"/>
              </a:ext>
            </a:extLst>
          </p:cNvPr>
          <p:cNvSpPr txBox="1">
            <a:spLocks/>
          </p:cNvSpPr>
          <p:nvPr/>
        </p:nvSpPr>
        <p:spPr>
          <a:xfrm>
            <a:off x="7819515" y="5671315"/>
            <a:ext cx="1870237" cy="4324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b="0" dirty="0"/>
              <a:t>Создание новых рабочих мест не предусмотрено</a:t>
            </a:r>
          </a:p>
        </p:txBody>
      </p:sp>
      <p:sp>
        <p:nvSpPr>
          <p:cNvPr id="140" name="object 38">
            <a:extLst>
              <a:ext uri="{FF2B5EF4-FFF2-40B4-BE49-F238E27FC236}">
                <a16:creationId xmlns="" xmlns:a16="http://schemas.microsoft.com/office/drawing/2014/main" id="{E3735604-8B0B-4C28-9DB9-96737E2DDBEE}"/>
              </a:ext>
            </a:extLst>
          </p:cNvPr>
          <p:cNvSpPr txBox="1">
            <a:spLocks/>
          </p:cNvSpPr>
          <p:nvPr/>
        </p:nvSpPr>
        <p:spPr>
          <a:xfrm>
            <a:off x="10107323" y="5726715"/>
            <a:ext cx="1444034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2025-2027</a:t>
            </a:r>
            <a:r>
              <a:rPr lang="ru-RU" sz="1600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1FAF56C-E44D-4D02-93ED-5F753CC8D53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0" y="2381241"/>
            <a:ext cx="297946" cy="29794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FF0B7776-8AF1-48AB-B082-AE8212D2E78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2" y="2920481"/>
            <a:ext cx="318883" cy="31888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DE56FD09-B96E-4208-97B1-846F54174FD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7" y="3607410"/>
            <a:ext cx="340452" cy="34045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E5EC4DB-2119-4AD5-A842-D05F3664B13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1" y="4255191"/>
            <a:ext cx="435224" cy="4352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BBE53E8E-07A1-4A1C-9703-C327E5CEE5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" y="4957919"/>
            <a:ext cx="380411" cy="38041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D4FED589-F7A8-4570-9347-B8C3B310320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7" y="5690402"/>
            <a:ext cx="318052" cy="3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6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6744D6C4-F55C-64C6-A00C-87AC382B7133}"/>
              </a:ext>
            </a:extLst>
          </p:cNvPr>
          <p:cNvSpPr/>
          <p:nvPr/>
        </p:nvSpPr>
        <p:spPr>
          <a:xfrm>
            <a:off x="4240408" y="1371046"/>
            <a:ext cx="7640238" cy="49758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="" xmlns:a16="http://schemas.microsoft.com/office/drawing/2014/main" id="{B9BB51C4-B34C-3A9A-5CE3-886581A50AD5}"/>
              </a:ext>
            </a:extLst>
          </p:cNvPr>
          <p:cNvSpPr/>
          <p:nvPr/>
        </p:nvSpPr>
        <p:spPr>
          <a:xfrm>
            <a:off x="4241725" y="3530789"/>
            <a:ext cx="7636505" cy="532505"/>
          </a:xfrm>
          <a:prstGeom prst="round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="" xmlns:a16="http://schemas.microsoft.com/office/drawing/2014/main" id="{7599B096-0FF4-DD50-BB00-CAD8FC8157C0}"/>
              </a:ext>
            </a:extLst>
          </p:cNvPr>
          <p:cNvSpPr/>
          <p:nvPr/>
        </p:nvSpPr>
        <p:spPr>
          <a:xfrm>
            <a:off x="4241725" y="1355435"/>
            <a:ext cx="7636505" cy="532505"/>
          </a:xfrm>
          <a:prstGeom prst="round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7206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ts val="3400"/>
              </a:lnSpc>
              <a:spcBef>
                <a:spcPts val="780"/>
              </a:spcBef>
              <a:buNone/>
              <a:defRPr sz="28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dirty="0"/>
              <a:t>ОСОБЕННОСТИ ГЕОГРАФИЧЕСКОГО ПОЛОЖЕНИЯ ТЕРРИТОРИИ</a:t>
            </a: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B11CAB01-4582-424E-9F38-7A47960980BE}"/>
              </a:ext>
            </a:extLst>
          </p:cNvPr>
          <p:cNvGrpSpPr/>
          <p:nvPr/>
        </p:nvGrpSpPr>
        <p:grpSpPr>
          <a:xfrm>
            <a:off x="7507973" y="367937"/>
            <a:ext cx="4466402" cy="496678"/>
            <a:chOff x="7528468" y="349323"/>
            <a:chExt cx="4466402" cy="496678"/>
          </a:xfrm>
        </p:grpSpPr>
        <p:grpSp>
          <p:nvGrpSpPr>
            <p:cNvPr id="6" name="object 6">
              <a:extLst>
                <a:ext uri="{FF2B5EF4-FFF2-40B4-BE49-F238E27FC236}">
                  <a16:creationId xmlns="" xmlns:a16="http://schemas.microsoft.com/office/drawing/2014/main" id="{B988F059-8BD2-375F-2910-546C34543697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7" name="object 7">
                <a:extLst>
                  <a:ext uri="{FF2B5EF4-FFF2-40B4-BE49-F238E27FC236}">
                    <a16:creationId xmlns="" xmlns:a16="http://schemas.microsoft.com/office/drawing/2014/main" id="{1ABC88BF-7FFF-7CEC-ED4F-8D01A96F42C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8" name="object 8">
                <a:extLst>
                  <a:ext uri="{FF2B5EF4-FFF2-40B4-BE49-F238E27FC236}">
                    <a16:creationId xmlns="" xmlns:a16="http://schemas.microsoft.com/office/drawing/2014/main" id="{D72BEB1E-0FF4-B3CE-12D6-B5F405F0FBB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9" name="object 9">
                <a:extLst>
                  <a:ext uri="{FF2B5EF4-FFF2-40B4-BE49-F238E27FC236}">
                    <a16:creationId xmlns="" xmlns:a16="http://schemas.microsoft.com/office/drawing/2014/main" id="{333B1CE9-638E-3C06-2B20-20D32F06DC1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>
                <a:extLst>
                  <a:ext uri="{FF2B5EF4-FFF2-40B4-BE49-F238E27FC236}">
                    <a16:creationId xmlns="" xmlns:a16="http://schemas.microsoft.com/office/drawing/2014/main" id="{6B8B3425-04B3-EAD2-EA0F-FA1597AC6442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>
                <a:extLst>
                  <a:ext uri="{FF2B5EF4-FFF2-40B4-BE49-F238E27FC236}">
                    <a16:creationId xmlns="" xmlns:a16="http://schemas.microsoft.com/office/drawing/2014/main" id="{294B80E9-70F1-01AD-1EC3-6E99F60A5C02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12">
                <a:extLst>
                  <a:ext uri="{FF2B5EF4-FFF2-40B4-BE49-F238E27FC236}">
                    <a16:creationId xmlns="" xmlns:a16="http://schemas.microsoft.com/office/drawing/2014/main" id="{2AAA3D3D-AB6B-039D-593C-CE836BD00F9E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13" name="object 13">
                <a:extLst>
                  <a:ext uri="{FF2B5EF4-FFF2-40B4-BE49-F238E27FC236}">
                    <a16:creationId xmlns="" xmlns:a16="http://schemas.microsoft.com/office/drawing/2014/main" id="{8592841A-EC18-7464-4393-738EFE00FC27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14" name="object 14">
                <a:extLst>
                  <a:ext uri="{FF2B5EF4-FFF2-40B4-BE49-F238E27FC236}">
                    <a16:creationId xmlns="" xmlns:a16="http://schemas.microsoft.com/office/drawing/2014/main" id="{0CB28A25-9A83-2CA8-C181-86C5C5B281DD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>
                <a:extLst>
                  <a:ext uri="{FF2B5EF4-FFF2-40B4-BE49-F238E27FC236}">
                    <a16:creationId xmlns="" xmlns:a16="http://schemas.microsoft.com/office/drawing/2014/main" id="{79CA1CE2-3F71-B04E-E4A3-347ECE78D7C4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" name="object 16">
                <a:extLst>
                  <a:ext uri="{FF2B5EF4-FFF2-40B4-BE49-F238E27FC236}">
                    <a16:creationId xmlns="" xmlns:a16="http://schemas.microsoft.com/office/drawing/2014/main" id="{10C9F72C-2653-BDEF-8D7A-96BE1AC1DF2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17" name="object 17">
                <a:extLst>
                  <a:ext uri="{FF2B5EF4-FFF2-40B4-BE49-F238E27FC236}">
                    <a16:creationId xmlns="" xmlns:a16="http://schemas.microsoft.com/office/drawing/2014/main" id="{A84094D4-2490-FE38-745B-A941A2F3CAC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18" name="object 18">
                <a:extLst>
                  <a:ext uri="{FF2B5EF4-FFF2-40B4-BE49-F238E27FC236}">
                    <a16:creationId xmlns="" xmlns:a16="http://schemas.microsoft.com/office/drawing/2014/main" id="{D28EB228-BB9F-6664-4FE3-4AFA63D576C5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19" name="object 19">
                <a:extLst>
                  <a:ext uri="{FF2B5EF4-FFF2-40B4-BE49-F238E27FC236}">
                    <a16:creationId xmlns="" xmlns:a16="http://schemas.microsoft.com/office/drawing/2014/main" id="{292183E0-FFB6-F24F-B91B-74EFA0F9ADA4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20" name="object 20">
                <a:extLst>
                  <a:ext uri="{FF2B5EF4-FFF2-40B4-BE49-F238E27FC236}">
                    <a16:creationId xmlns="" xmlns:a16="http://schemas.microsoft.com/office/drawing/2014/main" id="{030461B9-C591-AAAE-BC83-4EE747135E5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21" name="object 21">
                <a:extLst>
                  <a:ext uri="{FF2B5EF4-FFF2-40B4-BE49-F238E27FC236}">
                    <a16:creationId xmlns="" xmlns:a16="http://schemas.microsoft.com/office/drawing/2014/main" id="{19EC7105-A4FA-37B8-AB6B-6CBB258D74BC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>
                <a:extLst>
                  <a:ext uri="{FF2B5EF4-FFF2-40B4-BE49-F238E27FC236}">
                    <a16:creationId xmlns="" xmlns:a16="http://schemas.microsoft.com/office/drawing/2014/main" id="{F7B027E5-882D-62AB-E0F4-22E868153C22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>
                <a:extLst>
                  <a:ext uri="{FF2B5EF4-FFF2-40B4-BE49-F238E27FC236}">
                    <a16:creationId xmlns="" xmlns:a16="http://schemas.microsoft.com/office/drawing/2014/main" id="{0633CBAF-8416-4D1C-A68D-4991C802BD6A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4">
                <a:extLst>
                  <a:ext uri="{FF2B5EF4-FFF2-40B4-BE49-F238E27FC236}">
                    <a16:creationId xmlns="" xmlns:a16="http://schemas.microsoft.com/office/drawing/2014/main" id="{D8CDA463-0AD9-0F43-FEAA-F9261DAF5EB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25" name="object 25">
                <a:extLst>
                  <a:ext uri="{FF2B5EF4-FFF2-40B4-BE49-F238E27FC236}">
                    <a16:creationId xmlns="" xmlns:a16="http://schemas.microsoft.com/office/drawing/2014/main" id="{EABFBE0D-E4C7-1408-20A8-ED3B9F02DBBD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26" name="object 26">
                <a:extLst>
                  <a:ext uri="{FF2B5EF4-FFF2-40B4-BE49-F238E27FC236}">
                    <a16:creationId xmlns="" xmlns:a16="http://schemas.microsoft.com/office/drawing/2014/main" id="{1B9BE5FD-4B6D-A48E-F529-3801F7F4B776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27" name="object 27">
                <a:extLst>
                  <a:ext uri="{FF2B5EF4-FFF2-40B4-BE49-F238E27FC236}">
                    <a16:creationId xmlns="" xmlns:a16="http://schemas.microsoft.com/office/drawing/2014/main" id="{90878C5D-452D-B7DB-0449-466D24F2600D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28" name="object 28">
                <a:extLst>
                  <a:ext uri="{FF2B5EF4-FFF2-40B4-BE49-F238E27FC236}">
                    <a16:creationId xmlns="" xmlns:a16="http://schemas.microsoft.com/office/drawing/2014/main" id="{F44FA83C-F31A-7E12-F0C1-2E4933325B54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29" name="object 29">
                <a:extLst>
                  <a:ext uri="{FF2B5EF4-FFF2-40B4-BE49-F238E27FC236}">
                    <a16:creationId xmlns="" xmlns:a16="http://schemas.microsoft.com/office/drawing/2014/main" id="{B31F776D-97E4-65F1-D1BE-444F19D47662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>
                <a:extLst>
                  <a:ext uri="{FF2B5EF4-FFF2-40B4-BE49-F238E27FC236}">
                    <a16:creationId xmlns="" xmlns:a16="http://schemas.microsoft.com/office/drawing/2014/main" id="{F8A2D03C-3028-CE18-F842-515CB372255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>
                <a:extLst>
                  <a:ext uri="{FF2B5EF4-FFF2-40B4-BE49-F238E27FC236}">
                    <a16:creationId xmlns="" xmlns:a16="http://schemas.microsoft.com/office/drawing/2014/main" id="{F27559D2-09E0-764D-383B-AD32B1A3A776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2" name="object 32">
                <a:extLst>
                  <a:ext uri="{FF2B5EF4-FFF2-40B4-BE49-F238E27FC236}">
                    <a16:creationId xmlns="" xmlns:a16="http://schemas.microsoft.com/office/drawing/2014/main" id="{4AE7C3F8-7488-1AB2-AC8E-F249C8974F39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33" name="object 33">
                <a:extLst>
                  <a:ext uri="{FF2B5EF4-FFF2-40B4-BE49-F238E27FC236}">
                    <a16:creationId xmlns="" xmlns:a16="http://schemas.microsoft.com/office/drawing/2014/main" id="{456E3EDE-BBD5-F475-A06C-00326E65C94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4" name="object 34">
              <a:extLst>
                <a:ext uri="{FF2B5EF4-FFF2-40B4-BE49-F238E27FC236}">
                  <a16:creationId xmlns="" xmlns:a16="http://schemas.microsoft.com/office/drawing/2014/main" id="{32AF0A4B-7DB7-D203-12EA-99EE987302B3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2BFDAEB4-E2EC-4884-80C6-EDBD9EA120FA}"/>
                </a:ext>
              </a:extLst>
            </p:cNvPr>
            <p:cNvSpPr txBox="1"/>
            <p:nvPr/>
          </p:nvSpPr>
          <p:spPr>
            <a:xfrm>
              <a:off x="10682077" y="462970"/>
              <a:ext cx="1312793" cy="305853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Челно-Вершинский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712" y="316245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4" y="1374564"/>
            <a:ext cx="3676446" cy="49489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623EACA-D3D2-8646-5D5C-C690AA8F0DA0}"/>
              </a:ext>
            </a:extLst>
          </p:cNvPr>
          <p:cNvSpPr txBox="1"/>
          <p:nvPr/>
        </p:nvSpPr>
        <p:spPr>
          <a:xfrm>
            <a:off x="4271337" y="1454297"/>
            <a:ext cx="7577281" cy="369332"/>
          </a:xfrm>
          <a:prstGeom prst="rect">
            <a:avLst/>
          </a:prstGeom>
          <a:solidFill>
            <a:srgbClr val="1852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Территориальное расположение</a:t>
            </a:r>
            <a:endParaRPr lang="en-US" b="1" spc="-1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B483BF5-985E-1DE5-4F5D-E889F4C6DF21}"/>
              </a:ext>
            </a:extLst>
          </p:cNvPr>
          <p:cNvSpPr txBox="1"/>
          <p:nvPr/>
        </p:nvSpPr>
        <p:spPr>
          <a:xfrm>
            <a:off x="4797034" y="2092108"/>
            <a:ext cx="670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sz="1600" dirty="0"/>
              <a:t>Район граничит с Республикой Татарстан, с муниципальными районами Кошкинский, Сергиевский и Шенталинский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A759A3CE-E773-9456-71E0-49905A933832}"/>
              </a:ext>
            </a:extLst>
          </p:cNvPr>
          <p:cNvSpPr/>
          <p:nvPr/>
        </p:nvSpPr>
        <p:spPr>
          <a:xfrm>
            <a:off x="4551712" y="2286337"/>
            <a:ext cx="134763" cy="134763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9F5CB3DE-161E-2C86-3A59-4CC26D9B78CF}"/>
              </a:ext>
            </a:extLst>
          </p:cNvPr>
          <p:cNvSpPr/>
          <p:nvPr/>
        </p:nvSpPr>
        <p:spPr>
          <a:xfrm>
            <a:off x="4551711" y="2922805"/>
            <a:ext cx="134763" cy="134763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493F88D-0CB2-7675-6527-03ABEA4BE510}"/>
              </a:ext>
            </a:extLst>
          </p:cNvPr>
          <p:cNvSpPr txBox="1"/>
          <p:nvPr/>
        </p:nvSpPr>
        <p:spPr>
          <a:xfrm>
            <a:off x="4797033" y="2728576"/>
            <a:ext cx="6701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dirty="0"/>
              <a:t>Районный центр находится в селе Челно-Вершины, расстояние </a:t>
            </a:r>
          </a:p>
          <a:p>
            <a:r>
              <a:rPr lang="ru-RU" dirty="0"/>
              <a:t>до г. Самара 185 км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EDFAFEC-C31A-BC4A-1D91-236BC3FDA839}"/>
              </a:ext>
            </a:extLst>
          </p:cNvPr>
          <p:cNvSpPr txBox="1"/>
          <p:nvPr/>
        </p:nvSpPr>
        <p:spPr>
          <a:xfrm>
            <a:off x="4487029" y="3591715"/>
            <a:ext cx="7145896" cy="369332"/>
          </a:xfrm>
          <a:prstGeom prst="rect">
            <a:avLst/>
          </a:prstGeom>
          <a:solidFill>
            <a:srgbClr val="1852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spc="-1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Административно территориальное деление</a:t>
            </a:r>
            <a:endParaRPr lang="en-US" b="1" spc="-1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95FD359-AE3A-0D08-0FD5-C4FFFE4E3397}"/>
              </a:ext>
            </a:extLst>
          </p:cNvPr>
          <p:cNvSpPr txBox="1"/>
          <p:nvPr/>
        </p:nvSpPr>
        <p:spPr>
          <a:xfrm>
            <a:off x="5144941" y="4245374"/>
            <a:ext cx="704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sz="1600" dirty="0"/>
              <a:t>Общая площадь муниципального образования </a:t>
            </a:r>
            <a:r>
              <a:rPr lang="ru-RU" sz="1800" b="1" dirty="0">
                <a:solidFill>
                  <a:srgbClr val="185292"/>
                </a:solidFill>
              </a:rPr>
              <a:t>1162,35 кв. км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65982703-9E44-DE12-9F02-2E6C000DCBF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50" y="4330223"/>
            <a:ext cx="568966" cy="56896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DD35BAC-3F1C-7B7F-C408-293AB1E3B0D2}"/>
              </a:ext>
            </a:extLst>
          </p:cNvPr>
          <p:cNvSpPr txBox="1"/>
          <p:nvPr/>
        </p:nvSpPr>
        <p:spPr>
          <a:xfrm>
            <a:off x="5142831" y="4603132"/>
            <a:ext cx="704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dirty="0"/>
              <a:t>Протяженность границы </a:t>
            </a:r>
            <a:r>
              <a:rPr lang="ru-RU" sz="1800" b="1" dirty="0">
                <a:solidFill>
                  <a:srgbClr val="185292"/>
                </a:solidFill>
              </a:rPr>
              <a:t>258,248 км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C8232B97-D4BF-ABBD-403C-171AAE6B4A39}"/>
              </a:ext>
            </a:extLst>
          </p:cNvPr>
          <p:cNvSpPr txBox="1"/>
          <p:nvPr/>
        </p:nvSpPr>
        <p:spPr>
          <a:xfrm>
            <a:off x="5142830" y="5245456"/>
            <a:ext cx="7049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dirty="0"/>
              <a:t>В состав района входит: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438AF9AD-9F81-C754-955A-CB6AC6F7914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28" y="5150226"/>
            <a:ext cx="495994" cy="49599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4B436DB-EDB8-A214-DB94-DD62570917B1}"/>
              </a:ext>
            </a:extLst>
          </p:cNvPr>
          <p:cNvSpPr txBox="1"/>
          <p:nvPr/>
        </p:nvSpPr>
        <p:spPr>
          <a:xfrm>
            <a:off x="5117430" y="5566583"/>
            <a:ext cx="704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sz="2400" b="1" dirty="0">
                <a:solidFill>
                  <a:srgbClr val="185292"/>
                </a:solidFill>
              </a:rPr>
              <a:t>11</a:t>
            </a:r>
            <a:r>
              <a:rPr lang="ru-RU" dirty="0"/>
              <a:t> сельских поселений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AB90D43-B069-8E90-9B65-68E5DC6005D7}"/>
              </a:ext>
            </a:extLst>
          </p:cNvPr>
          <p:cNvSpPr txBox="1"/>
          <p:nvPr/>
        </p:nvSpPr>
        <p:spPr>
          <a:xfrm>
            <a:off x="7811248" y="5566583"/>
            <a:ext cx="704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sz="2400" dirty="0"/>
              <a:t>53</a:t>
            </a:r>
            <a:r>
              <a:rPr lang="ru-RU" dirty="0"/>
              <a:t> </a:t>
            </a:r>
            <a:r>
              <a:rPr lang="ru-RU" sz="1600" b="0" dirty="0">
                <a:solidFill>
                  <a:schemeClr val="tx1"/>
                </a:solidFill>
              </a:rPr>
              <a:t>населенных пункта</a:t>
            </a:r>
          </a:p>
        </p:txBody>
      </p:sp>
    </p:spTree>
    <p:extLst>
      <p:ext uri="{BB962C8B-B14F-4D97-AF65-F5344CB8AC3E}">
        <p14:creationId xmlns:p14="http://schemas.microsoft.com/office/powerpoint/2010/main" val="3026442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85A05A29-923D-4A0D-A477-B15CC8406E81}"/>
              </a:ext>
            </a:extLst>
          </p:cNvPr>
          <p:cNvSpPr/>
          <p:nvPr/>
        </p:nvSpPr>
        <p:spPr>
          <a:xfrm>
            <a:off x="3018632" y="1429663"/>
            <a:ext cx="8854738" cy="497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object 38">
            <a:extLst>
              <a:ext uri="{FF2B5EF4-FFF2-40B4-BE49-F238E27FC236}">
                <a16:creationId xmlns="" xmlns:a16="http://schemas.microsoft.com/office/drawing/2014/main" id="{DFE057AC-0C92-407B-8C59-D07B7E0939A4}"/>
              </a:ext>
            </a:extLst>
          </p:cNvPr>
          <p:cNvSpPr txBox="1">
            <a:spLocks/>
          </p:cNvSpPr>
          <p:nvPr/>
        </p:nvSpPr>
        <p:spPr>
          <a:xfrm>
            <a:off x="3403075" y="2968533"/>
            <a:ext cx="8068654" cy="1546642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u="sng" dirty="0">
                <a:solidFill>
                  <a:srgbClr val="185292"/>
                </a:solidFill>
              </a:rPr>
              <a:t>Капитальный ремонт </a:t>
            </a:r>
            <a:r>
              <a:rPr lang="ru-RU" b="0" dirty="0">
                <a:solidFill>
                  <a:schemeClr val="tx1"/>
                </a:solidFill>
              </a:rPr>
              <a:t>в </a:t>
            </a:r>
            <a:r>
              <a:rPr lang="ru-RU" b="0" dirty="0" err="1">
                <a:solidFill>
                  <a:schemeClr val="tx1"/>
                </a:solidFill>
              </a:rPr>
              <a:t>с.Челно</a:t>
            </a:r>
            <a:r>
              <a:rPr lang="ru-RU" b="0" dirty="0">
                <a:solidFill>
                  <a:schemeClr val="tx1"/>
                </a:solidFill>
              </a:rPr>
              <a:t>-Вершины (2024-2028 гг.) </a:t>
            </a:r>
            <a:endParaRPr lang="ru-RU" dirty="0">
              <a:solidFill>
                <a:srgbClr val="185292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0" dirty="0">
                <a:solidFill>
                  <a:schemeClr val="tx1"/>
                </a:solidFill>
              </a:rPr>
              <a:t>      образовательных учреждений: д/с «Солнышко», д/с «Колобок», д/с «Ромашка»</a:t>
            </a:r>
          </a:p>
          <a:p>
            <a:pPr>
              <a:lnSpc>
                <a:spcPct val="150000"/>
              </a:lnSpc>
            </a:pPr>
            <a:r>
              <a:rPr lang="ru-RU" b="0" dirty="0">
                <a:solidFill>
                  <a:schemeClr val="tx1"/>
                </a:solidFill>
              </a:rPr>
              <a:t>      </a:t>
            </a:r>
            <a:r>
              <a:rPr lang="ru-RU" b="0" dirty="0" err="1">
                <a:solidFill>
                  <a:schemeClr val="tx1"/>
                </a:solidFill>
              </a:rPr>
              <a:t>межпоселенческой</a:t>
            </a:r>
            <a:r>
              <a:rPr lang="ru-RU" b="0" dirty="0">
                <a:solidFill>
                  <a:schemeClr val="tx1"/>
                </a:solidFill>
              </a:rPr>
              <a:t> библиотеки           стадиона «Колос» </a:t>
            </a:r>
          </a:p>
          <a:p>
            <a:pPr>
              <a:lnSpc>
                <a:spcPct val="150000"/>
              </a:lnSpc>
            </a:pPr>
            <a:r>
              <a:rPr lang="ru-RU" b="0" dirty="0">
                <a:solidFill>
                  <a:schemeClr val="tx1"/>
                </a:solidFill>
              </a:rPr>
              <a:t>      центральной районной больницы </a:t>
            </a:r>
          </a:p>
          <a:p>
            <a:pPr>
              <a:lnSpc>
                <a:spcPct val="150000"/>
              </a:lnSpc>
            </a:pPr>
            <a:r>
              <a:rPr lang="ru-RU" u="sng" dirty="0">
                <a:solidFill>
                  <a:srgbClr val="185292"/>
                </a:solidFill>
              </a:rPr>
              <a:t>Капитальный ремонт </a:t>
            </a:r>
            <a:r>
              <a:rPr lang="ru-RU" b="0" dirty="0">
                <a:solidFill>
                  <a:schemeClr val="tx1"/>
                </a:solidFill>
              </a:rPr>
              <a:t>школы в с. Озерки (2025 г.)</a:t>
            </a:r>
          </a:p>
        </p:txBody>
      </p:sp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20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="" xmlns:a16="http://schemas.microsoft.com/office/drawing/2014/main" id="{9EF2EFBF-BCD6-149E-54DE-37017D1359E0}"/>
              </a:ext>
            </a:extLst>
          </p:cNvPr>
          <p:cNvSpPr txBox="1">
            <a:spLocks/>
          </p:cNvSpPr>
          <p:nvPr/>
        </p:nvSpPr>
        <p:spPr>
          <a:xfrm>
            <a:off x="318975" y="222144"/>
            <a:ext cx="5777025" cy="83869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780"/>
              </a:spcBef>
              <a:buNone/>
              <a:defRPr sz="24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МЕРОПРИЯТИЯ ПО РАЗВИТИЮ ИНФРАСТРУКТУРЫ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4BF54AD4-D0C4-45E9-B9B7-E39C4C8CD3A7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41" name="object 6">
              <a:extLst>
                <a:ext uri="{FF2B5EF4-FFF2-40B4-BE49-F238E27FC236}">
                  <a16:creationId xmlns="" xmlns:a16="http://schemas.microsoft.com/office/drawing/2014/main" id="{DDE0C60B-04B4-4A9E-9FD6-DEF995BEEF23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6" name="object 7">
                <a:extLst>
                  <a:ext uri="{FF2B5EF4-FFF2-40B4-BE49-F238E27FC236}">
                    <a16:creationId xmlns="" xmlns:a16="http://schemas.microsoft.com/office/drawing/2014/main" id="{BBB4B807-0CCD-4D93-84FA-FCF9C153EB4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7" name="object 8">
                <a:extLst>
                  <a:ext uri="{FF2B5EF4-FFF2-40B4-BE49-F238E27FC236}">
                    <a16:creationId xmlns="" xmlns:a16="http://schemas.microsoft.com/office/drawing/2014/main" id="{4284EF95-C9ED-4733-A038-A700EC6DD65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8" name="object 9">
                <a:extLst>
                  <a:ext uri="{FF2B5EF4-FFF2-40B4-BE49-F238E27FC236}">
                    <a16:creationId xmlns="" xmlns:a16="http://schemas.microsoft.com/office/drawing/2014/main" id="{DB239F34-3EB7-40B7-91F2-B17558988688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0">
                <a:extLst>
                  <a:ext uri="{FF2B5EF4-FFF2-40B4-BE49-F238E27FC236}">
                    <a16:creationId xmlns="" xmlns:a16="http://schemas.microsoft.com/office/drawing/2014/main" id="{F77E7CEF-D6D7-4F7F-9F21-3AF5F43A7F1B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>
                <a:extLst>
                  <a:ext uri="{FF2B5EF4-FFF2-40B4-BE49-F238E27FC236}">
                    <a16:creationId xmlns="" xmlns:a16="http://schemas.microsoft.com/office/drawing/2014/main" id="{6DBEFFC1-5A56-4D42-9127-41301C3FC5B5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object 12">
                <a:extLst>
                  <a:ext uri="{FF2B5EF4-FFF2-40B4-BE49-F238E27FC236}">
                    <a16:creationId xmlns="" xmlns:a16="http://schemas.microsoft.com/office/drawing/2014/main" id="{E1C285EA-2291-4160-B5D5-C695438D1FF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2" name="object 13">
                <a:extLst>
                  <a:ext uri="{FF2B5EF4-FFF2-40B4-BE49-F238E27FC236}">
                    <a16:creationId xmlns="" xmlns:a16="http://schemas.microsoft.com/office/drawing/2014/main" id="{979BF305-6E54-4B3F-85F9-0A182279441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3" name="object 14">
                <a:extLst>
                  <a:ext uri="{FF2B5EF4-FFF2-40B4-BE49-F238E27FC236}">
                    <a16:creationId xmlns="" xmlns:a16="http://schemas.microsoft.com/office/drawing/2014/main" id="{D9144506-224C-4F95-AFB3-57C2664B212B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15">
                <a:extLst>
                  <a:ext uri="{FF2B5EF4-FFF2-40B4-BE49-F238E27FC236}">
                    <a16:creationId xmlns="" xmlns:a16="http://schemas.microsoft.com/office/drawing/2014/main" id="{3532E899-EC6C-4BE9-9588-805258C62F98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5" name="object 16">
                <a:extLst>
                  <a:ext uri="{FF2B5EF4-FFF2-40B4-BE49-F238E27FC236}">
                    <a16:creationId xmlns="" xmlns:a16="http://schemas.microsoft.com/office/drawing/2014/main" id="{76086785-5C11-4211-B98C-4DF63FF9AEA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6" name="object 17">
                <a:extLst>
                  <a:ext uri="{FF2B5EF4-FFF2-40B4-BE49-F238E27FC236}">
                    <a16:creationId xmlns="" xmlns:a16="http://schemas.microsoft.com/office/drawing/2014/main" id="{4FF9D0E4-2D67-48A6-BDF7-6408E1F4BB6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7" name="object 18">
                <a:extLst>
                  <a:ext uri="{FF2B5EF4-FFF2-40B4-BE49-F238E27FC236}">
                    <a16:creationId xmlns="" xmlns:a16="http://schemas.microsoft.com/office/drawing/2014/main" id="{32C9C685-3A62-4471-97C4-CF8EFED5B96C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8" name="object 19">
                <a:extLst>
                  <a:ext uri="{FF2B5EF4-FFF2-40B4-BE49-F238E27FC236}">
                    <a16:creationId xmlns="" xmlns:a16="http://schemas.microsoft.com/office/drawing/2014/main" id="{94242B4B-D012-462C-8AF1-B24FDE4F576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9" name="object 20">
                <a:extLst>
                  <a:ext uri="{FF2B5EF4-FFF2-40B4-BE49-F238E27FC236}">
                    <a16:creationId xmlns="" xmlns:a16="http://schemas.microsoft.com/office/drawing/2014/main" id="{486A2108-071A-4D06-8A2D-34DBD1180E8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60" name="object 21">
                <a:extLst>
                  <a:ext uri="{FF2B5EF4-FFF2-40B4-BE49-F238E27FC236}">
                    <a16:creationId xmlns="" xmlns:a16="http://schemas.microsoft.com/office/drawing/2014/main" id="{1702D01D-36AF-4ED6-8E71-565DB100B859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2">
                <a:extLst>
                  <a:ext uri="{FF2B5EF4-FFF2-40B4-BE49-F238E27FC236}">
                    <a16:creationId xmlns="" xmlns:a16="http://schemas.microsoft.com/office/drawing/2014/main" id="{31DFB9DA-8FBB-49DE-8B35-65D1712AE394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3">
                <a:extLst>
                  <a:ext uri="{FF2B5EF4-FFF2-40B4-BE49-F238E27FC236}">
                    <a16:creationId xmlns="" xmlns:a16="http://schemas.microsoft.com/office/drawing/2014/main" id="{B209A20B-16ED-40ED-838A-241EBE5D2846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4">
                <a:extLst>
                  <a:ext uri="{FF2B5EF4-FFF2-40B4-BE49-F238E27FC236}">
                    <a16:creationId xmlns="" xmlns:a16="http://schemas.microsoft.com/office/drawing/2014/main" id="{72EB5874-615C-4AA1-9AD7-ABD6D2086B9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4" name="object 25">
                <a:extLst>
                  <a:ext uri="{FF2B5EF4-FFF2-40B4-BE49-F238E27FC236}">
                    <a16:creationId xmlns="" xmlns:a16="http://schemas.microsoft.com/office/drawing/2014/main" id="{C6E2D66D-3DA7-419E-BA02-D8DF4B552173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5" name="object 26">
                <a:extLst>
                  <a:ext uri="{FF2B5EF4-FFF2-40B4-BE49-F238E27FC236}">
                    <a16:creationId xmlns="" xmlns:a16="http://schemas.microsoft.com/office/drawing/2014/main" id="{946B9D23-3802-4F2E-BDD5-D54B5281E606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6" name="object 27">
                <a:extLst>
                  <a:ext uri="{FF2B5EF4-FFF2-40B4-BE49-F238E27FC236}">
                    <a16:creationId xmlns="" xmlns:a16="http://schemas.microsoft.com/office/drawing/2014/main" id="{551BAE26-B13E-4EE6-B1F1-E990402E135A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7" name="object 28">
                <a:extLst>
                  <a:ext uri="{FF2B5EF4-FFF2-40B4-BE49-F238E27FC236}">
                    <a16:creationId xmlns="" xmlns:a16="http://schemas.microsoft.com/office/drawing/2014/main" id="{709FE186-1924-4FF3-A78E-43ABAE20BFB3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8" name="object 29">
                <a:extLst>
                  <a:ext uri="{FF2B5EF4-FFF2-40B4-BE49-F238E27FC236}">
                    <a16:creationId xmlns="" xmlns:a16="http://schemas.microsoft.com/office/drawing/2014/main" id="{B2B7C8CC-807E-47E4-96EB-DB9BDBDFF8E0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0">
                <a:extLst>
                  <a:ext uri="{FF2B5EF4-FFF2-40B4-BE49-F238E27FC236}">
                    <a16:creationId xmlns="" xmlns:a16="http://schemas.microsoft.com/office/drawing/2014/main" id="{A27728A5-FAD9-4C69-B394-3936F6F6B900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31">
                <a:extLst>
                  <a:ext uri="{FF2B5EF4-FFF2-40B4-BE49-F238E27FC236}">
                    <a16:creationId xmlns="" xmlns:a16="http://schemas.microsoft.com/office/drawing/2014/main" id="{A79D350E-48B3-413C-B0BD-B205A382FFCF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1" name="object 32">
                <a:extLst>
                  <a:ext uri="{FF2B5EF4-FFF2-40B4-BE49-F238E27FC236}">
                    <a16:creationId xmlns="" xmlns:a16="http://schemas.microsoft.com/office/drawing/2014/main" id="{DAB956BE-407A-48CF-B68C-7F1FFB93E6C5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2" name="object 33">
                <a:extLst>
                  <a:ext uri="{FF2B5EF4-FFF2-40B4-BE49-F238E27FC236}">
                    <a16:creationId xmlns="" xmlns:a16="http://schemas.microsoft.com/office/drawing/2014/main" id="{EF2F50C5-9924-45D2-9394-A1E9AA31F12C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2" name="object 34">
              <a:extLst>
                <a:ext uri="{FF2B5EF4-FFF2-40B4-BE49-F238E27FC236}">
                  <a16:creationId xmlns="" xmlns:a16="http://schemas.microsoft.com/office/drawing/2014/main" id="{65975389-CB50-4CE9-A9A3-4CFB67FCFD51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object 34">
            <a:extLst>
              <a:ext uri="{FF2B5EF4-FFF2-40B4-BE49-F238E27FC236}">
                <a16:creationId xmlns="" xmlns:a16="http://schemas.microsoft.com/office/drawing/2014/main" id="{5347BFC9-DD55-4A2D-B9DF-31DD70535395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77C2218E-39AA-4747-8B83-46F44283A321}"/>
              </a:ext>
            </a:extLst>
          </p:cNvPr>
          <p:cNvSpPr/>
          <p:nvPr/>
        </p:nvSpPr>
        <p:spPr>
          <a:xfrm>
            <a:off x="943089" y="2966863"/>
            <a:ext cx="2077200" cy="2562620"/>
          </a:xfrm>
          <a:prstGeom prst="rect">
            <a:avLst/>
          </a:prstGeom>
          <a:solidFill>
            <a:srgbClr val="237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7506C8C8-AE8A-475C-8094-6DC908037719}"/>
              </a:ext>
            </a:extLst>
          </p:cNvPr>
          <p:cNvSpPr/>
          <p:nvPr/>
        </p:nvSpPr>
        <p:spPr>
          <a:xfrm>
            <a:off x="943089" y="1429663"/>
            <a:ext cx="2075543" cy="1537200"/>
          </a:xfrm>
          <a:prstGeom prst="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2B9FAFB6-AB68-4A99-89B4-1EC23DF9D692}"/>
              </a:ext>
            </a:extLst>
          </p:cNvPr>
          <p:cNvSpPr/>
          <p:nvPr/>
        </p:nvSpPr>
        <p:spPr>
          <a:xfrm>
            <a:off x="943089" y="5523430"/>
            <a:ext cx="2077200" cy="875949"/>
          </a:xfrm>
          <a:prstGeom prst="rect">
            <a:avLst/>
          </a:prstGeom>
          <a:solidFill>
            <a:srgbClr val="5096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5B34C59D-F7DA-48A9-82D5-087664EDA98F}"/>
              </a:ext>
            </a:extLst>
          </p:cNvPr>
          <p:cNvSpPr/>
          <p:nvPr/>
        </p:nvSpPr>
        <p:spPr>
          <a:xfrm>
            <a:off x="188344" y="1429663"/>
            <a:ext cx="753088" cy="49775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object 38">
            <a:extLst>
              <a:ext uri="{FF2B5EF4-FFF2-40B4-BE49-F238E27FC236}">
                <a16:creationId xmlns="" xmlns:a16="http://schemas.microsoft.com/office/drawing/2014/main" id="{A15864ED-0941-40BE-B133-90EB81D56BE6}"/>
              </a:ext>
            </a:extLst>
          </p:cNvPr>
          <p:cNvSpPr txBox="1">
            <a:spLocks/>
          </p:cNvSpPr>
          <p:nvPr/>
        </p:nvSpPr>
        <p:spPr>
          <a:xfrm>
            <a:off x="1126587" y="1815851"/>
            <a:ext cx="1890388" cy="7648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Развитие инженерной инфраструктуры</a:t>
            </a:r>
          </a:p>
        </p:txBody>
      </p:sp>
      <p:sp>
        <p:nvSpPr>
          <p:cNvPr id="81" name="object 38">
            <a:extLst>
              <a:ext uri="{FF2B5EF4-FFF2-40B4-BE49-F238E27FC236}">
                <a16:creationId xmlns="" xmlns:a16="http://schemas.microsoft.com/office/drawing/2014/main" id="{32BF7AD7-32F8-4792-BEBB-B90EBBBB5AD2}"/>
              </a:ext>
            </a:extLst>
          </p:cNvPr>
          <p:cNvSpPr txBox="1">
            <a:spLocks/>
          </p:cNvSpPr>
          <p:nvPr/>
        </p:nvSpPr>
        <p:spPr>
          <a:xfrm>
            <a:off x="1126587" y="3865761"/>
            <a:ext cx="1890388" cy="7648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Развитие социальной инфраструктуры</a:t>
            </a:r>
          </a:p>
        </p:txBody>
      </p:sp>
      <p:sp>
        <p:nvSpPr>
          <p:cNvPr id="82" name="object 38">
            <a:extLst>
              <a:ext uri="{FF2B5EF4-FFF2-40B4-BE49-F238E27FC236}">
                <a16:creationId xmlns="" xmlns:a16="http://schemas.microsoft.com/office/drawing/2014/main" id="{90E9E45A-1594-4E83-B471-8AC4580EF486}"/>
              </a:ext>
            </a:extLst>
          </p:cNvPr>
          <p:cNvSpPr txBox="1">
            <a:spLocks/>
          </p:cNvSpPr>
          <p:nvPr/>
        </p:nvSpPr>
        <p:spPr>
          <a:xfrm>
            <a:off x="1126587" y="5550417"/>
            <a:ext cx="1890388" cy="7648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Развитие транспортной инфраструктуры</a:t>
            </a: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14BAC37A-6E5D-40E6-91D3-C49BE8EA3C82}"/>
              </a:ext>
            </a:extLst>
          </p:cNvPr>
          <p:cNvCxnSpPr>
            <a:cxnSpLocks/>
          </p:cNvCxnSpPr>
          <p:nvPr/>
        </p:nvCxnSpPr>
        <p:spPr>
          <a:xfrm>
            <a:off x="3008650" y="2941510"/>
            <a:ext cx="8863200" cy="4891"/>
          </a:xfrm>
          <a:prstGeom prst="line">
            <a:avLst/>
          </a:prstGeom>
          <a:ln>
            <a:solidFill>
              <a:schemeClr val="bg1">
                <a:lumMod val="85000"/>
                <a:alpha val="7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bject 38">
            <a:extLst>
              <a:ext uri="{FF2B5EF4-FFF2-40B4-BE49-F238E27FC236}">
                <a16:creationId xmlns="" xmlns:a16="http://schemas.microsoft.com/office/drawing/2014/main" id="{69332A6E-BBDE-49C7-896D-4246221CAD18}"/>
              </a:ext>
            </a:extLst>
          </p:cNvPr>
          <p:cNvSpPr txBox="1">
            <a:spLocks/>
          </p:cNvSpPr>
          <p:nvPr/>
        </p:nvSpPr>
        <p:spPr>
          <a:xfrm>
            <a:off x="3431193" y="1533942"/>
            <a:ext cx="7201973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u="sng" dirty="0">
                <a:solidFill>
                  <a:srgbClr val="185292"/>
                </a:solidFill>
              </a:rPr>
              <a:t>Капитальный ремонт </a:t>
            </a:r>
            <a:r>
              <a:rPr lang="ru-RU" b="0" dirty="0">
                <a:solidFill>
                  <a:schemeClr val="tx1"/>
                </a:solidFill>
              </a:rPr>
              <a:t>системы водоснабжения, водоотведения, теплоснабжения </a:t>
            </a:r>
          </a:p>
          <a:p>
            <a:r>
              <a:rPr lang="ru-RU" b="0" dirty="0">
                <a:solidFill>
                  <a:schemeClr val="tx1"/>
                </a:solidFill>
              </a:rPr>
              <a:t>в с. Челно-Вершины (2026-2030 гг.)</a:t>
            </a:r>
          </a:p>
        </p:txBody>
      </p:sp>
      <p:sp>
        <p:nvSpPr>
          <p:cNvPr id="85" name="object 38">
            <a:extLst>
              <a:ext uri="{FF2B5EF4-FFF2-40B4-BE49-F238E27FC236}">
                <a16:creationId xmlns="" xmlns:a16="http://schemas.microsoft.com/office/drawing/2014/main" id="{C727192D-1785-472A-8A82-83F6D3B40084}"/>
              </a:ext>
            </a:extLst>
          </p:cNvPr>
          <p:cNvSpPr txBox="1">
            <a:spLocks/>
          </p:cNvSpPr>
          <p:nvPr/>
        </p:nvSpPr>
        <p:spPr>
          <a:xfrm>
            <a:off x="3431193" y="2093713"/>
            <a:ext cx="7201973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u="sng" dirty="0">
                <a:solidFill>
                  <a:srgbClr val="185292"/>
                </a:solidFill>
              </a:rPr>
              <a:t>Проектирование и строительство </a:t>
            </a:r>
            <a:r>
              <a:rPr lang="ru-RU" b="0" dirty="0">
                <a:solidFill>
                  <a:schemeClr val="tx1"/>
                </a:solidFill>
              </a:rPr>
              <a:t>газопровода в с. Новый Нурлат (2026-2028 гг.)</a:t>
            </a:r>
          </a:p>
        </p:txBody>
      </p:sp>
      <p:sp>
        <p:nvSpPr>
          <p:cNvPr id="86" name="object 38">
            <a:extLst>
              <a:ext uri="{FF2B5EF4-FFF2-40B4-BE49-F238E27FC236}">
                <a16:creationId xmlns="" xmlns:a16="http://schemas.microsoft.com/office/drawing/2014/main" id="{DD6FFC6E-BC97-48E3-B753-AF7A9DB6B8D6}"/>
              </a:ext>
            </a:extLst>
          </p:cNvPr>
          <p:cNvSpPr txBox="1">
            <a:spLocks/>
          </p:cNvSpPr>
          <p:nvPr/>
        </p:nvSpPr>
        <p:spPr>
          <a:xfrm>
            <a:off x="3431193" y="2459584"/>
            <a:ext cx="8179325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u="sng" dirty="0">
                <a:solidFill>
                  <a:srgbClr val="185292"/>
                </a:solidFill>
              </a:rPr>
              <a:t>Проектирование и строительство </a:t>
            </a:r>
            <a:r>
              <a:rPr lang="ru-RU" b="0" dirty="0">
                <a:solidFill>
                  <a:schemeClr val="tx1"/>
                </a:solidFill>
              </a:rPr>
              <a:t>системы водоснабжения в с. </a:t>
            </a:r>
            <a:r>
              <a:rPr lang="ru-RU" b="0" dirty="0" err="1">
                <a:solidFill>
                  <a:schemeClr val="tx1"/>
                </a:solidFill>
              </a:rPr>
              <a:t>Сиделькино</a:t>
            </a:r>
            <a:r>
              <a:rPr lang="ru-RU" b="0" dirty="0">
                <a:solidFill>
                  <a:schemeClr val="tx1"/>
                </a:solidFill>
              </a:rPr>
              <a:t> (2027-2030 гг.)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AC65BD42-6262-47B9-B586-94CC7B028187}"/>
              </a:ext>
            </a:extLst>
          </p:cNvPr>
          <p:cNvSpPr/>
          <p:nvPr/>
        </p:nvSpPr>
        <p:spPr>
          <a:xfrm>
            <a:off x="3431193" y="3401046"/>
            <a:ext cx="82550" cy="82550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="" xmlns:a16="http://schemas.microsoft.com/office/drawing/2014/main" id="{F34D2A19-44BF-4902-BA5C-54AF434A9BB3}"/>
              </a:ext>
            </a:extLst>
          </p:cNvPr>
          <p:cNvSpPr/>
          <p:nvPr/>
        </p:nvSpPr>
        <p:spPr>
          <a:xfrm>
            <a:off x="3431193" y="3728618"/>
            <a:ext cx="82550" cy="82550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="" xmlns:a16="http://schemas.microsoft.com/office/drawing/2014/main" id="{FBFBB6B9-F413-4B8E-96E4-E4F468AF8D44}"/>
              </a:ext>
            </a:extLst>
          </p:cNvPr>
          <p:cNvSpPr/>
          <p:nvPr/>
        </p:nvSpPr>
        <p:spPr>
          <a:xfrm>
            <a:off x="3431193" y="4061665"/>
            <a:ext cx="82550" cy="82550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="" xmlns:a16="http://schemas.microsoft.com/office/drawing/2014/main" id="{FDCCCF56-8A88-41E0-A48B-DB4ACC5212B3}"/>
              </a:ext>
            </a:extLst>
          </p:cNvPr>
          <p:cNvCxnSpPr>
            <a:cxnSpLocks/>
          </p:cNvCxnSpPr>
          <p:nvPr/>
        </p:nvCxnSpPr>
        <p:spPr>
          <a:xfrm>
            <a:off x="3015230" y="5513483"/>
            <a:ext cx="8863200" cy="4891"/>
          </a:xfrm>
          <a:prstGeom prst="line">
            <a:avLst/>
          </a:prstGeom>
          <a:ln>
            <a:solidFill>
              <a:schemeClr val="bg1">
                <a:lumMod val="85000"/>
                <a:alpha val="7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38">
            <a:extLst>
              <a:ext uri="{FF2B5EF4-FFF2-40B4-BE49-F238E27FC236}">
                <a16:creationId xmlns="" xmlns:a16="http://schemas.microsoft.com/office/drawing/2014/main" id="{341BC051-77E2-4ED8-96C6-3CCEEBCEAA93}"/>
              </a:ext>
            </a:extLst>
          </p:cNvPr>
          <p:cNvSpPr txBox="1">
            <a:spLocks/>
          </p:cNvSpPr>
          <p:nvPr/>
        </p:nvSpPr>
        <p:spPr>
          <a:xfrm>
            <a:off x="3403075" y="4558937"/>
            <a:ext cx="7201973" cy="2939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u="sng" dirty="0">
                <a:solidFill>
                  <a:srgbClr val="185292"/>
                </a:solidFill>
              </a:rPr>
              <a:t>Капитальный ремонт </a:t>
            </a:r>
            <a:r>
              <a:rPr lang="ru-RU" b="0" dirty="0">
                <a:solidFill>
                  <a:schemeClr val="tx1"/>
                </a:solidFill>
              </a:rPr>
              <a:t>СДК в с. Старое </a:t>
            </a:r>
            <a:r>
              <a:rPr lang="ru-RU" b="0" dirty="0" err="1">
                <a:solidFill>
                  <a:schemeClr val="tx1"/>
                </a:solidFill>
              </a:rPr>
              <a:t>Эштебенькино</a:t>
            </a:r>
            <a:r>
              <a:rPr lang="ru-RU" b="0" dirty="0">
                <a:solidFill>
                  <a:schemeClr val="tx1"/>
                </a:solidFill>
              </a:rPr>
              <a:t> (2025 г.)</a:t>
            </a:r>
          </a:p>
        </p:txBody>
      </p:sp>
      <p:sp>
        <p:nvSpPr>
          <p:cNvPr id="92" name="object 38">
            <a:extLst>
              <a:ext uri="{FF2B5EF4-FFF2-40B4-BE49-F238E27FC236}">
                <a16:creationId xmlns="" xmlns:a16="http://schemas.microsoft.com/office/drawing/2014/main" id="{A043CEE7-E803-4EC8-A46D-BDDF2C3260BD}"/>
              </a:ext>
            </a:extLst>
          </p:cNvPr>
          <p:cNvSpPr txBox="1">
            <a:spLocks/>
          </p:cNvSpPr>
          <p:nvPr/>
        </p:nvSpPr>
        <p:spPr>
          <a:xfrm>
            <a:off x="3403075" y="4896625"/>
            <a:ext cx="7807736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u="sng" dirty="0">
                <a:solidFill>
                  <a:srgbClr val="185292"/>
                </a:solidFill>
              </a:rPr>
              <a:t>Строительство</a:t>
            </a:r>
            <a:r>
              <a:rPr lang="ru-RU" b="0" dirty="0">
                <a:solidFill>
                  <a:schemeClr val="tx1"/>
                </a:solidFill>
              </a:rPr>
              <a:t> фельдшерско-акушерских пунктов в с. </a:t>
            </a:r>
            <a:r>
              <a:rPr lang="ru-RU" b="0" dirty="0" err="1">
                <a:solidFill>
                  <a:schemeClr val="tx1"/>
                </a:solidFill>
              </a:rPr>
              <a:t>Зубовка</a:t>
            </a:r>
            <a:r>
              <a:rPr lang="ru-RU" b="0" dirty="0">
                <a:solidFill>
                  <a:schemeClr val="tx1"/>
                </a:solidFill>
              </a:rPr>
              <a:t>, с. Новое </a:t>
            </a:r>
            <a:r>
              <a:rPr lang="ru-RU" b="0" dirty="0" err="1">
                <a:solidFill>
                  <a:schemeClr val="tx1"/>
                </a:solidFill>
              </a:rPr>
              <a:t>Эштебенькино</a:t>
            </a:r>
            <a:r>
              <a:rPr lang="ru-RU" b="0" dirty="0">
                <a:solidFill>
                  <a:schemeClr val="tx1"/>
                </a:solidFill>
              </a:rPr>
              <a:t>, </a:t>
            </a:r>
            <a:r>
              <a:rPr lang="ru-RU" b="0" dirty="0" err="1">
                <a:solidFill>
                  <a:schemeClr val="tx1"/>
                </a:solidFill>
              </a:rPr>
              <a:t>с.Малое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Девлезеркино</a:t>
            </a:r>
            <a:r>
              <a:rPr lang="ru-RU" b="0" dirty="0">
                <a:solidFill>
                  <a:schemeClr val="tx1"/>
                </a:solidFill>
              </a:rPr>
              <a:t>, с. </a:t>
            </a:r>
            <a:r>
              <a:rPr lang="ru-RU" b="0" dirty="0" err="1">
                <a:solidFill>
                  <a:schemeClr val="tx1"/>
                </a:solidFill>
              </a:rPr>
              <a:t>Чистовка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="" xmlns:a16="http://schemas.microsoft.com/office/drawing/2014/main" id="{27195412-6D3D-4319-8279-0B15E1C575B6}"/>
              </a:ext>
            </a:extLst>
          </p:cNvPr>
          <p:cNvSpPr txBox="1">
            <a:spLocks/>
          </p:cNvSpPr>
          <p:nvPr/>
        </p:nvSpPr>
        <p:spPr>
          <a:xfrm>
            <a:off x="3403075" y="5688916"/>
            <a:ext cx="7201973" cy="4878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u="sng" dirty="0">
                <a:solidFill>
                  <a:srgbClr val="185292"/>
                </a:solidFill>
              </a:rPr>
              <a:t>Капитальный ремонт </a:t>
            </a:r>
            <a:r>
              <a:rPr lang="ru-RU" b="0" dirty="0">
                <a:solidFill>
                  <a:schemeClr val="tx1"/>
                </a:solidFill>
              </a:rPr>
              <a:t>автомобильных дорог общего пользования местного значения в населенных пунктах (2024-2030 гг.)</a:t>
            </a:r>
          </a:p>
        </p:txBody>
      </p:sp>
      <p:sp>
        <p:nvSpPr>
          <p:cNvPr id="102" name="Овал 101">
            <a:extLst>
              <a:ext uri="{FF2B5EF4-FFF2-40B4-BE49-F238E27FC236}">
                <a16:creationId xmlns="" xmlns:a16="http://schemas.microsoft.com/office/drawing/2014/main" id="{B67584B3-FD29-4204-B170-E13DD466204F}"/>
              </a:ext>
            </a:extLst>
          </p:cNvPr>
          <p:cNvSpPr/>
          <p:nvPr/>
        </p:nvSpPr>
        <p:spPr>
          <a:xfrm>
            <a:off x="6623123" y="3729061"/>
            <a:ext cx="82550" cy="82550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5B8B274-4FFB-4D60-BCC8-8A360D65B24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3" y="2031348"/>
            <a:ext cx="407174" cy="4071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7A55C80-14EF-4C16-8353-DB7EDE21770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0" y="3970289"/>
            <a:ext cx="508000" cy="50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1D3AF9F-DE11-4BCE-9FD9-B79751B6D4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7" y="5717491"/>
            <a:ext cx="487826" cy="4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4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213074"/>
            <a:ext cx="8748825" cy="83869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780"/>
              </a:spcBef>
              <a:buNone/>
              <a:defRPr sz="24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ЦЕЛЕВЫЕ ИНДИКАТОРЫ</a:t>
            </a:r>
            <a:br>
              <a:rPr lang="ru-RU" dirty="0"/>
            </a:br>
            <a:r>
              <a:rPr lang="ru-RU" dirty="0"/>
              <a:t>РЕАЛИЗАЦИИ СТРАТЕГИИ</a:t>
            </a: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21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5E5B2141-6AA7-43EB-9320-2EB648F0B05C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A02AE7EF-D8C3-403A-8EFE-5EA17EF5EF9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30BF88DA-A3F1-4117-8714-0709764E68E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71F075B1-4CC7-4B16-909F-FD43E7870C7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9E3A57B4-B536-4864-8831-76DE3AC73A10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1783A861-BEE6-42A5-8C8E-CF5FDE4AA422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DAD3080F-B38B-4290-82C8-241D8667632B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D6D8941E-671C-4BB5-9C7E-1BD47FB3653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D2E1B8E0-9F21-4B5E-8DCD-07514C8E27E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ABEA99DD-66A9-4D98-B6C1-C841F2D9797B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E42F3896-4487-4B53-905F-9A73ACA5B515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2F0A9C46-CD39-4D8E-9D55-7E7EE50C4F7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CEADAD12-0CA6-473D-A4E8-BCB8622BE1DC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D29A8EE0-4DBE-48F9-BBAD-8C6DDCE2959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D9572E5F-FB56-42CE-A4E1-4A127A7127E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85AE890C-0C66-4507-B64B-831DF4E2158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716F3780-9EAA-47F1-A564-3E4275BEB4FF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C521BC77-79DC-4B72-B2D6-7FDD52EAC7D1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1A81DC79-5A9B-410E-A604-6FC0695E2CBB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B01AB980-C249-4960-A8C4-990088CB22E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218834AC-09D1-4100-8898-D0B5AA34E2E4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07797B3E-DDCE-478C-BC39-74344EAEF383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F68873F7-3D4E-454F-887D-9950350EDEF3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7C541704-FE23-46EF-9801-A9BDADACB611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146ACDC1-7FA3-4B3C-AE6B-D4551F904DD2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826F84E6-0CEB-47B4-BA56-4D35FEBF1EE1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8977199A-1731-4AF0-B4F2-AF7DD221CFFF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97271F9B-F824-4196-81C0-EA4E07CC2E2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1BB502BA-67E5-418C-82AF-34F473242670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3CC8F11D-F722-439A-A4E1-22DE88AE35F7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object 34">
            <a:extLst>
              <a:ext uri="{FF2B5EF4-FFF2-40B4-BE49-F238E27FC236}">
                <a16:creationId xmlns="" xmlns:a16="http://schemas.microsoft.com/office/drawing/2014/main" id="{5347BFC9-DD55-4A2D-B9DF-31DD70535395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20358"/>
              </p:ext>
            </p:extLst>
          </p:nvPr>
        </p:nvGraphicFramePr>
        <p:xfrm>
          <a:off x="318975" y="1356863"/>
          <a:ext cx="11557635" cy="4996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73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38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80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12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7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00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6210"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Целевой</a:t>
                      </a:r>
                      <a:r>
                        <a:rPr lang="ru-RU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индикатор</a:t>
                      </a:r>
                      <a:endParaRPr lang="ru-RU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Базовое значение    2022 год</a:t>
                      </a:r>
                    </a:p>
                  </a:txBody>
                  <a:tcPr anchor="ctr">
                    <a:solidFill>
                      <a:srgbClr val="227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2023 год</a:t>
                      </a:r>
                    </a:p>
                  </a:txBody>
                  <a:tcPr anchor="ctr">
                    <a:solidFill>
                      <a:srgbClr val="227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rgbClr val="227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r>
                        <a:rPr lang="ru-RU" sz="120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  <a:endParaRPr lang="ru-RU" sz="12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27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anchor="ctr">
                    <a:solidFill>
                      <a:srgbClr val="2275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1130">
                <a:tc gridSpan="6"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</a:t>
                      </a:r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устойчивого</a:t>
                      </a:r>
                      <a:r>
                        <a:rPr lang="ru-RU" sz="1400" b="0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роста</a:t>
                      </a:r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инновационной экономики</a:t>
                      </a:r>
                    </a:p>
                  </a:txBody>
                  <a:tcPr anchor="ctr">
                    <a:solidFill>
                      <a:srgbClr val="2275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</a:t>
                      </a:r>
                      <a:r>
                        <a:rPr lang="ru-RU" sz="12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хозяйство (объем валовой продукции сельскохозяйственных предприятий), млн руб.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3419,1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Промышленность (объем отгруженных товаров собственного производства), млн руб.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9241,128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7028,123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7195,666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7433,188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7752,752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228"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розничной торговли, млн руб.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848,903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902,248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982,331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1058,382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1140,321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0948"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субъектов малого и среднего предпринимательства, ед.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инвестиций в основной капитал, млн руб.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490,202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526,577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573,115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625,233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684,732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8502">
                <a:tc gridSpan="6"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</a:t>
                      </a:r>
                      <a:r>
                        <a:rPr lang="ru-RU" sz="14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качества жизни населения района</a:t>
                      </a:r>
                    </a:p>
                  </a:txBody>
                  <a:tcPr anchor="ctr">
                    <a:solidFill>
                      <a:srgbClr val="2275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6198"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жилищного строительства, кв. м.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 заработная плата, руб.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8161">
                <a:tc gridSpan="6">
                  <a:txBody>
                    <a:bodyPr/>
                    <a:lstStyle/>
                    <a:p>
                      <a:r>
                        <a:rPr lang="ru-RU" sz="12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                         </a:t>
                      </a:r>
                      <a:r>
                        <a:rPr lang="ru-RU" sz="1400" b="0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сельского туризма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275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3178">
                <a:tc>
                  <a:txBody>
                    <a:bodyPr/>
                    <a:lstStyle/>
                    <a:p>
                      <a:r>
                        <a:rPr lang="ru-RU" sz="12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Прирост количества туристов и экскурсантов, %</a:t>
                      </a:r>
                      <a:endParaRPr lang="ru-RU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4AFDE01-88CB-465B-B00D-A37680E796C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75" y="2098675"/>
            <a:ext cx="260350" cy="2603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1946EE6-DF17-4456-B3B7-AE5704E4104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89" y="4508087"/>
            <a:ext cx="460236" cy="4602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4337B4F-1DD0-4D23-A616-B7A5205621F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188" y="5708670"/>
            <a:ext cx="303704" cy="3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56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6">
            <a:extLst>
              <a:ext uri="{FF2B5EF4-FFF2-40B4-BE49-F238E27FC236}">
                <a16:creationId xmlns="" xmlns:a16="http://schemas.microsoft.com/office/drawing/2014/main" id="{FD355094-F80B-521A-5D90-116E45545642}"/>
              </a:ext>
            </a:extLst>
          </p:cNvPr>
          <p:cNvSpPr/>
          <p:nvPr/>
        </p:nvSpPr>
        <p:spPr>
          <a:xfrm>
            <a:off x="954221" y="2400001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25400"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6">
            <a:extLst>
              <a:ext uri="{FF2B5EF4-FFF2-40B4-BE49-F238E27FC236}">
                <a16:creationId xmlns="" xmlns:a16="http://schemas.microsoft.com/office/drawing/2014/main" id="{B36DE6F5-F4C7-DBAF-3AF7-F37BE77EBE7B}"/>
              </a:ext>
            </a:extLst>
          </p:cNvPr>
          <p:cNvGrpSpPr/>
          <p:nvPr/>
        </p:nvGrpSpPr>
        <p:grpSpPr>
          <a:xfrm>
            <a:off x="954221" y="450346"/>
            <a:ext cx="629285" cy="688340"/>
            <a:chOff x="2228689" y="511439"/>
            <a:chExt cx="629285" cy="688340"/>
          </a:xfrm>
        </p:grpSpPr>
        <p:pic>
          <p:nvPicPr>
            <p:cNvPr id="45" name="object 7">
              <a:extLst>
                <a:ext uri="{FF2B5EF4-FFF2-40B4-BE49-F238E27FC236}">
                  <a16:creationId xmlns="" xmlns:a16="http://schemas.microsoft.com/office/drawing/2014/main" id="{1702486E-963B-9732-711B-2071DFB01B0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>
              <a:extLst>
                <a:ext uri="{FF2B5EF4-FFF2-40B4-BE49-F238E27FC236}">
                  <a16:creationId xmlns="" xmlns:a16="http://schemas.microsoft.com/office/drawing/2014/main" id="{DAAE0CD0-66F3-489B-2E43-26581F61B93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>
              <a:extLst>
                <a:ext uri="{FF2B5EF4-FFF2-40B4-BE49-F238E27FC236}">
                  <a16:creationId xmlns="" xmlns:a16="http://schemas.microsoft.com/office/drawing/2014/main" id="{685EC4EC-DA92-BEF6-D3F9-785BFDA1DC09}"/>
                </a:ext>
              </a:extLst>
            </p:cNvPr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>
              <a:extLst>
                <a:ext uri="{FF2B5EF4-FFF2-40B4-BE49-F238E27FC236}">
                  <a16:creationId xmlns="" xmlns:a16="http://schemas.microsoft.com/office/drawing/2014/main" id="{6AA2FCD3-B31E-26E7-4999-F3A64DE41CC9}"/>
                </a:ext>
              </a:extLst>
            </p:cNvPr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>
              <a:extLst>
                <a:ext uri="{FF2B5EF4-FFF2-40B4-BE49-F238E27FC236}">
                  <a16:creationId xmlns="" xmlns:a16="http://schemas.microsoft.com/office/drawing/2014/main" id="{4FC0ADAF-0FC6-17DB-DEB8-5BFF2AF9E1CC}"/>
                </a:ext>
              </a:extLst>
            </p:cNvPr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2">
              <a:extLst>
                <a:ext uri="{FF2B5EF4-FFF2-40B4-BE49-F238E27FC236}">
                  <a16:creationId xmlns="" xmlns:a16="http://schemas.microsoft.com/office/drawing/2014/main" id="{91A1521B-664A-8EC1-26EA-474B9407781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="" xmlns:a16="http://schemas.microsoft.com/office/drawing/2014/main" id="{EA1EB914-C4FB-BF18-AEB8-A8F4D9DAC33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="" xmlns:a16="http://schemas.microsoft.com/office/drawing/2014/main" id="{AB6A7C5D-EB82-5D0D-DD7B-6B74925EF2FF}"/>
                </a:ext>
              </a:extLst>
            </p:cNvPr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>
              <a:extLst>
                <a:ext uri="{FF2B5EF4-FFF2-40B4-BE49-F238E27FC236}">
                  <a16:creationId xmlns="" xmlns:a16="http://schemas.microsoft.com/office/drawing/2014/main" id="{23682C1E-2C52-0175-2D4A-026AAC8B45C1}"/>
                </a:ext>
              </a:extLst>
            </p:cNvPr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6">
              <a:extLst>
                <a:ext uri="{FF2B5EF4-FFF2-40B4-BE49-F238E27FC236}">
                  <a16:creationId xmlns="" xmlns:a16="http://schemas.microsoft.com/office/drawing/2014/main" id="{B1279B92-DA67-4134-AE0C-BE0AD32F19B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>
              <a:extLst>
                <a:ext uri="{FF2B5EF4-FFF2-40B4-BE49-F238E27FC236}">
                  <a16:creationId xmlns="" xmlns:a16="http://schemas.microsoft.com/office/drawing/2014/main" id="{65906B94-1389-1DDF-92A0-89B936BC64C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>
              <a:extLst>
                <a:ext uri="{FF2B5EF4-FFF2-40B4-BE49-F238E27FC236}">
                  <a16:creationId xmlns="" xmlns:a16="http://schemas.microsoft.com/office/drawing/2014/main" id="{DB07808D-52F8-8DE5-2CC5-5D20B395F14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>
              <a:extLst>
                <a:ext uri="{FF2B5EF4-FFF2-40B4-BE49-F238E27FC236}">
                  <a16:creationId xmlns="" xmlns:a16="http://schemas.microsoft.com/office/drawing/2014/main" id="{988CA873-70EC-665C-CA14-E0B296352E0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="" xmlns:a16="http://schemas.microsoft.com/office/drawing/2014/main" id="{CD0743B2-511B-80D0-BBEB-6A1DEB1A56B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="" xmlns:a16="http://schemas.microsoft.com/office/drawing/2014/main" id="{5B803722-519C-A1DA-0FA1-23EE423F21FA}"/>
                </a:ext>
              </a:extLst>
            </p:cNvPr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2">
              <a:extLst>
                <a:ext uri="{FF2B5EF4-FFF2-40B4-BE49-F238E27FC236}">
                  <a16:creationId xmlns="" xmlns:a16="http://schemas.microsoft.com/office/drawing/2014/main" id="{E31DAF71-99E7-3FD4-A02A-804849FF0747}"/>
                </a:ext>
              </a:extLst>
            </p:cNvPr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>
              <a:extLst>
                <a:ext uri="{FF2B5EF4-FFF2-40B4-BE49-F238E27FC236}">
                  <a16:creationId xmlns="" xmlns:a16="http://schemas.microsoft.com/office/drawing/2014/main" id="{65315CAE-6486-E01F-34F2-BBF485F0B198}"/>
                </a:ext>
              </a:extLst>
            </p:cNvPr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24">
              <a:extLst>
                <a:ext uri="{FF2B5EF4-FFF2-40B4-BE49-F238E27FC236}">
                  <a16:creationId xmlns="" xmlns:a16="http://schemas.microsoft.com/office/drawing/2014/main" id="{D3552C64-1139-28E3-92E7-6189A72BAFB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>
              <a:extLst>
                <a:ext uri="{FF2B5EF4-FFF2-40B4-BE49-F238E27FC236}">
                  <a16:creationId xmlns="" xmlns:a16="http://schemas.microsoft.com/office/drawing/2014/main" id="{0F89AB17-071C-6813-4291-8907B6A2378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>
              <a:extLst>
                <a:ext uri="{FF2B5EF4-FFF2-40B4-BE49-F238E27FC236}">
                  <a16:creationId xmlns="" xmlns:a16="http://schemas.microsoft.com/office/drawing/2014/main" id="{7B755C44-24A4-2F1A-DEFA-BFE11D40B7F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>
              <a:extLst>
                <a:ext uri="{FF2B5EF4-FFF2-40B4-BE49-F238E27FC236}">
                  <a16:creationId xmlns="" xmlns:a16="http://schemas.microsoft.com/office/drawing/2014/main" id="{8327032A-DB51-7C9D-EFC4-9385B216F20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>
              <a:extLst>
                <a:ext uri="{FF2B5EF4-FFF2-40B4-BE49-F238E27FC236}">
                  <a16:creationId xmlns="" xmlns:a16="http://schemas.microsoft.com/office/drawing/2014/main" id="{B5047B7F-4A50-D8D3-FDD4-09CC6A68DF6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>
              <a:extLst>
                <a:ext uri="{FF2B5EF4-FFF2-40B4-BE49-F238E27FC236}">
                  <a16:creationId xmlns="" xmlns:a16="http://schemas.microsoft.com/office/drawing/2014/main" id="{5B908974-2305-AE19-CA41-B8561C41DC61}"/>
                </a:ext>
              </a:extLst>
            </p:cNvPr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">
              <a:extLst>
                <a:ext uri="{FF2B5EF4-FFF2-40B4-BE49-F238E27FC236}">
                  <a16:creationId xmlns="" xmlns:a16="http://schemas.microsoft.com/office/drawing/2014/main" id="{3B4EA6B9-0C1D-5220-05CC-4393F95AFCE8}"/>
                </a:ext>
              </a:extLst>
            </p:cNvPr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1">
              <a:extLst>
                <a:ext uri="{FF2B5EF4-FFF2-40B4-BE49-F238E27FC236}">
                  <a16:creationId xmlns="" xmlns:a16="http://schemas.microsoft.com/office/drawing/2014/main" id="{29599B90-AD0E-CB89-6289-1B2DA3B2CC9A}"/>
                </a:ext>
              </a:extLst>
            </p:cNvPr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2">
              <a:extLst>
                <a:ext uri="{FF2B5EF4-FFF2-40B4-BE49-F238E27FC236}">
                  <a16:creationId xmlns="" xmlns:a16="http://schemas.microsoft.com/office/drawing/2014/main" id="{C0761E03-75D8-D6A6-8D00-584FE44B48D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>
              <a:extLst>
                <a:ext uri="{FF2B5EF4-FFF2-40B4-BE49-F238E27FC236}">
                  <a16:creationId xmlns="" xmlns:a16="http://schemas.microsoft.com/office/drawing/2014/main" id="{096F8F6A-F2C2-C0FF-D925-164007B8301E}"/>
                </a:ext>
              </a:extLst>
            </p:cNvPr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4">
            <a:extLst>
              <a:ext uri="{FF2B5EF4-FFF2-40B4-BE49-F238E27FC236}">
                <a16:creationId xmlns="" xmlns:a16="http://schemas.microsoft.com/office/drawing/2014/main" id="{557AAE29-8554-943A-F4C2-0FE574F12907}"/>
              </a:ext>
            </a:extLst>
          </p:cNvPr>
          <p:cNvSpPr txBox="1"/>
          <p:nvPr/>
        </p:nvSpPr>
        <p:spPr>
          <a:xfrm>
            <a:off x="1776725" y="568493"/>
            <a:ext cx="2464312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sz="120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экономического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12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инвестиций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Самарской</a:t>
            </a:r>
            <a:r>
              <a:rPr sz="1200" spc="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34">
            <a:extLst>
              <a:ext uri="{FF2B5EF4-FFF2-40B4-BE49-F238E27FC236}">
                <a16:creationId xmlns="" xmlns:a16="http://schemas.microsoft.com/office/drawing/2014/main" id="{F130C793-6816-D141-4EDD-CFC5766CBD31}"/>
              </a:ext>
            </a:extLst>
          </p:cNvPr>
          <p:cNvSpPr txBox="1"/>
          <p:nvPr/>
        </p:nvSpPr>
        <p:spPr>
          <a:xfrm>
            <a:off x="5002824" y="582599"/>
            <a:ext cx="2285697" cy="423834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</a:p>
          <a:p>
            <a:pPr marL="12700" marR="5080">
              <a:spcBef>
                <a:spcPts val="225"/>
              </a:spcBef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92" y="486112"/>
            <a:ext cx="661076" cy="61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object 2">
            <a:extLst>
              <a:ext uri="{FF2B5EF4-FFF2-40B4-BE49-F238E27FC236}">
                <a16:creationId xmlns="" xmlns:a16="http://schemas.microsoft.com/office/drawing/2014/main" id="{192F3270-436C-45F4-95AD-80D49FA540B0}"/>
              </a:ext>
            </a:extLst>
          </p:cNvPr>
          <p:cNvGrpSpPr/>
          <p:nvPr/>
        </p:nvGrpSpPr>
        <p:grpSpPr>
          <a:xfrm>
            <a:off x="7278099" y="496442"/>
            <a:ext cx="4914265" cy="5990590"/>
            <a:chOff x="7278099" y="496442"/>
            <a:chExt cx="4914265" cy="5990590"/>
          </a:xfrm>
        </p:grpSpPr>
        <p:pic>
          <p:nvPicPr>
            <p:cNvPr id="37" name="object 3">
              <a:extLst>
                <a:ext uri="{FF2B5EF4-FFF2-40B4-BE49-F238E27FC236}">
                  <a16:creationId xmlns="" xmlns:a16="http://schemas.microsoft.com/office/drawing/2014/main" id="{7CA5E68D-68D4-466A-A2B8-5A555884963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39" name="object 4">
              <a:extLst>
                <a:ext uri="{FF2B5EF4-FFF2-40B4-BE49-F238E27FC236}">
                  <a16:creationId xmlns="" xmlns:a16="http://schemas.microsoft.com/office/drawing/2014/main" id="{3CE42516-CD53-4390-B969-E1A05EED81B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  <p:sp>
        <p:nvSpPr>
          <p:cNvPr id="40" name="object 35">
            <a:extLst>
              <a:ext uri="{FF2B5EF4-FFF2-40B4-BE49-F238E27FC236}">
                <a16:creationId xmlns="" xmlns:a16="http://schemas.microsoft.com/office/drawing/2014/main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954221" y="3165375"/>
            <a:ext cx="7046779" cy="1611339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defPPr>
              <a:defRPr lang="ru-RU"/>
            </a:defPPr>
            <a:lvl1pPr marL="12700" marR="5080" indent="0">
              <a:lnSpc>
                <a:spcPct val="100000"/>
              </a:lnSpc>
              <a:spcBef>
                <a:spcPts val="1045"/>
              </a:spcBef>
              <a:buFont typeface="Arial" panose="020B0604020202020204" pitchFamily="34" charset="0"/>
              <a:buNone/>
              <a:defRPr sz="3200" b="1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/>
              <a:t>МЕХАНИЗМ РЕАЛИЗАЦИИ СТРАТЕГИИ ИНВЕСТИЦИОННОГО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971669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200374"/>
            <a:ext cx="8748825" cy="83869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780"/>
              </a:spcBef>
              <a:buNone/>
              <a:defRPr sz="24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ПЛАН МЕРОПРИЯТИЙ</a:t>
            </a:r>
            <a:br>
              <a:rPr lang="ru-RU" dirty="0"/>
            </a:br>
            <a:r>
              <a:rPr lang="ru-RU" dirty="0"/>
              <a:t>ПО РЕАЛИЗАЦИИ СТРАТЕГИИ </a:t>
            </a: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31638" y="6444981"/>
            <a:ext cx="28115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23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ADA7C2AC-7A29-4849-A9A7-9AA83A59AF97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7D3A3886-7995-49F1-B379-13D0DB4458EB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56D9674F-C071-4699-BBE9-A84D286CB8A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1DFEA3EE-6784-4BBA-A3CC-25AB16AF095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9855DDC2-7555-4D09-B1D2-644ABCF4EAB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2AE22EE5-68A0-4EEE-A898-848C38DF35DF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F36555FB-5A63-42FE-8699-631C674455DF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5BBB1B32-C8DF-4EB6-8E89-D47AE04E882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7D5373E3-3B1E-4006-9568-9426294EE7D2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378FB39D-6682-4B0D-AA39-F848B859A081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0AD8F532-B561-475C-A23C-17B08437A765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F09CE626-1DDF-4CEC-9AE6-DF49BB63EE16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8EB4B730-9A09-4681-AB74-03C764F3E03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1869E976-7E75-4860-BB93-0652D0A0524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48512F9A-F107-41F7-AB94-EC36E0E241C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7C1BC7E9-325D-4F3D-BC73-96CC6868724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C53D1FD8-82A8-4E8D-8FC8-CE65D46E37FA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F4DA46E2-55D4-4F18-A851-01FD989DBD54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2BA58F5C-8F27-43D5-9A25-8D2586FA09F2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B3EE0B61-3FFB-44C7-B6FA-145E1A3F9AA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2DB6E0A2-067F-4DDA-AA40-4ABD068C04AD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F8C0BB11-FFCC-4F3A-8A36-12CA2AFA6346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888C8078-879C-4B4D-BCF0-129D1F3F7148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E7F63A1B-71E4-4DC6-8B08-42FD784249C9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C478F4F6-775E-4214-8A87-B81B49467659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04D1EE41-623C-43AE-91BB-640E9EC9CE7D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28F4C414-F846-40E5-8E3F-9B54B2ADC4F7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FD80083A-45C0-4ECE-BE50-94E85B96B593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759BA937-FD78-44CE-8B9B-BB8B8D86729F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ABBAA3CC-4A4F-47CD-B6C4-8222C8A1311C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39123"/>
              </p:ext>
            </p:extLst>
          </p:nvPr>
        </p:nvGraphicFramePr>
        <p:xfrm>
          <a:off x="331674" y="1372865"/>
          <a:ext cx="11151014" cy="506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9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6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56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219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2126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Актуализация на официальном</a:t>
                      </a:r>
                      <a:r>
                        <a:rPr lang="ru-RU" sz="12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сайте района раздела об инвестиционной и предпринимательской  деятельности, размещение инвестиционного паспорта, инвестиционной карты муниципального образования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ежеквартально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Тухватуллина</a:t>
                      </a:r>
                      <a:r>
                        <a:rPr lang="ru-RU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Н.И.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51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оперативного доступа к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документам градостроительной деятельности </a:t>
                      </a:r>
                    </a:p>
                    <a:p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территориального планирования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Токтаров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О.И.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3656">
                <a:tc>
                  <a:txBody>
                    <a:bodyPr/>
                    <a:lstStyle/>
                    <a:p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Актуализация реестра муниципального имущества и земельных участков, которые могут быть предоставлены для инвестиционной деятельности, формирование паспортов новых инвестиционных площадок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ежеквартально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Тухватуллина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Н.И.</a:t>
                      </a:r>
                    </a:p>
                    <a:p>
                      <a:pPr algn="ctr"/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Афанасьева А.А.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70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сведений в АНО «Агентство по привлечению инвестиций СО» для актуализации  инвестиционной карты Самарской области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ежеквартально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Тухватуллина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Н.И.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25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Оказание консультационной помощи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инвесторам, сопровождение инвестиционных проектов </a:t>
                      </a:r>
                    </a:p>
                    <a:p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принципу «одного окна»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Тухватуллина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Н.И.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151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Оказание консультационной, информационной, имущественной поддержки субъектам МСП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Тухватуллина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Н.И. 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Афанасьева А.А.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298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канала прямой связи инвесторов с главой 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муниципального образования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Мавлютов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А.Х.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25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презентаций инвестиционных возможностей муниципального образования с помощью социальных сетей, средств массовых информаций, участия в выставках,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форумах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Трофимов Д.Н.</a:t>
                      </a:r>
                    </a:p>
                    <a:p>
                      <a:pPr algn="ctr"/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Тухватуллина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Н.И.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1518">
                <a:tc>
                  <a:txBody>
                    <a:bodyPr/>
                    <a:lstStyle/>
                    <a:p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овышение квалификации должностных лиц и специалистов, курирующих вопросы инвестиционной деятельности и участвующих в инвестиционном процессе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Трофимов Д.Н.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object 34">
            <a:extLst>
              <a:ext uri="{FF2B5EF4-FFF2-40B4-BE49-F238E27FC236}">
                <a16:creationId xmlns="" xmlns:a16="http://schemas.microsoft.com/office/drawing/2014/main" id="{5347BFC9-DD55-4A2D-B9DF-31DD70535395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7">
            <a:extLst>
              <a:ext uri="{FF2B5EF4-FFF2-40B4-BE49-F238E27FC236}">
                <a16:creationId xmlns="" xmlns:a16="http://schemas.microsoft.com/office/drawing/2014/main" id="{79304F79-1E10-44C4-8C12-47B669482E00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419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5">
            <a:extLst>
              <a:ext uri="{FF2B5EF4-FFF2-40B4-BE49-F238E27FC236}">
                <a16:creationId xmlns="" xmlns:a16="http://schemas.microsoft.com/office/drawing/2014/main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544747" y="381347"/>
            <a:ext cx="5265503" cy="53091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780"/>
              </a:spcBef>
              <a:buNone/>
              <a:defRPr sz="24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КОНТАКТЫ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840507D0-0853-4DA8-F552-148578F8B3C8}"/>
              </a:ext>
            </a:extLst>
          </p:cNvPr>
          <p:cNvGrpSpPr/>
          <p:nvPr/>
        </p:nvGrpSpPr>
        <p:grpSpPr>
          <a:xfrm>
            <a:off x="6472222" y="4723727"/>
            <a:ext cx="1737606" cy="1735958"/>
            <a:chOff x="1363840" y="5010746"/>
            <a:chExt cx="1083513" cy="1082485"/>
          </a:xfrm>
        </p:grpSpPr>
        <p:grpSp>
          <p:nvGrpSpPr>
            <p:cNvPr id="3" name="object 106">
              <a:extLst>
                <a:ext uri="{FF2B5EF4-FFF2-40B4-BE49-F238E27FC236}">
                  <a16:creationId xmlns="" xmlns:a16="http://schemas.microsoft.com/office/drawing/2014/main" id="{6079DF60-20AA-79B5-7E3D-F1A297CB726C}"/>
                </a:ext>
              </a:extLst>
            </p:cNvPr>
            <p:cNvGrpSpPr/>
            <p:nvPr/>
          </p:nvGrpSpPr>
          <p:grpSpPr>
            <a:xfrm>
              <a:off x="1363840" y="5010746"/>
              <a:ext cx="953135" cy="1082040"/>
              <a:chOff x="1363840" y="5010746"/>
              <a:chExt cx="953135" cy="1082040"/>
            </a:xfrm>
          </p:grpSpPr>
          <p:sp>
            <p:nvSpPr>
              <p:cNvPr id="18" name="object 107">
                <a:extLst>
                  <a:ext uri="{FF2B5EF4-FFF2-40B4-BE49-F238E27FC236}">
                    <a16:creationId xmlns="" xmlns:a16="http://schemas.microsoft.com/office/drawing/2014/main" id="{93427ABB-A059-116C-F21A-A4669703ED71}"/>
                  </a:ext>
                </a:extLst>
              </p:cNvPr>
              <p:cNvSpPr/>
              <p:nvPr/>
            </p:nvSpPr>
            <p:spPr>
              <a:xfrm>
                <a:off x="1363840" y="5010746"/>
                <a:ext cx="476884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476885" h="1082039">
                    <a:moveTo>
                      <a:pt x="129959" y="476059"/>
                    </a:moveTo>
                    <a:lnTo>
                      <a:pt x="86639" y="476059"/>
                    </a:lnTo>
                    <a:lnTo>
                      <a:pt x="86639" y="432777"/>
                    </a:lnTo>
                    <a:lnTo>
                      <a:pt x="43319" y="432777"/>
                    </a:lnTo>
                    <a:lnTo>
                      <a:pt x="43319" y="476059"/>
                    </a:lnTo>
                    <a:lnTo>
                      <a:pt x="0" y="476059"/>
                    </a:lnTo>
                    <a:lnTo>
                      <a:pt x="0" y="649173"/>
                    </a:lnTo>
                    <a:lnTo>
                      <a:pt x="43319" y="649173"/>
                    </a:lnTo>
                    <a:lnTo>
                      <a:pt x="43319" y="605891"/>
                    </a:lnTo>
                    <a:lnTo>
                      <a:pt x="86639" y="605891"/>
                    </a:lnTo>
                    <a:lnTo>
                      <a:pt x="86639" y="562610"/>
                    </a:lnTo>
                    <a:lnTo>
                      <a:pt x="129959" y="562610"/>
                    </a:lnTo>
                    <a:lnTo>
                      <a:pt x="129959" y="476059"/>
                    </a:lnTo>
                    <a:close/>
                  </a:path>
                  <a:path w="476885" h="1082039">
                    <a:moveTo>
                      <a:pt x="173278" y="432777"/>
                    </a:moveTo>
                    <a:lnTo>
                      <a:pt x="129959" y="432777"/>
                    </a:lnTo>
                    <a:lnTo>
                      <a:pt x="129959" y="476059"/>
                    </a:lnTo>
                    <a:lnTo>
                      <a:pt x="173278" y="476059"/>
                    </a:lnTo>
                    <a:lnTo>
                      <a:pt x="173278" y="432777"/>
                    </a:lnTo>
                    <a:close/>
                  </a:path>
                  <a:path w="476885" h="1082039">
                    <a:moveTo>
                      <a:pt x="173278" y="346227"/>
                    </a:moveTo>
                    <a:lnTo>
                      <a:pt x="129959" y="346227"/>
                    </a:lnTo>
                    <a:lnTo>
                      <a:pt x="86639" y="346227"/>
                    </a:lnTo>
                    <a:lnTo>
                      <a:pt x="43319" y="346227"/>
                    </a:lnTo>
                    <a:lnTo>
                      <a:pt x="0" y="346227"/>
                    </a:lnTo>
                    <a:lnTo>
                      <a:pt x="0" y="432777"/>
                    </a:lnTo>
                    <a:lnTo>
                      <a:pt x="43319" y="432777"/>
                    </a:lnTo>
                    <a:lnTo>
                      <a:pt x="43319" y="389509"/>
                    </a:lnTo>
                    <a:lnTo>
                      <a:pt x="86639" y="389509"/>
                    </a:lnTo>
                    <a:lnTo>
                      <a:pt x="86639" y="432777"/>
                    </a:lnTo>
                    <a:lnTo>
                      <a:pt x="129959" y="432777"/>
                    </a:lnTo>
                    <a:lnTo>
                      <a:pt x="129959" y="389509"/>
                    </a:lnTo>
                    <a:lnTo>
                      <a:pt x="173278" y="389509"/>
                    </a:lnTo>
                    <a:lnTo>
                      <a:pt x="173278" y="346227"/>
                    </a:lnTo>
                    <a:close/>
                  </a:path>
                  <a:path w="476885" h="1082039">
                    <a:moveTo>
                      <a:pt x="216598" y="865555"/>
                    </a:moveTo>
                    <a:lnTo>
                      <a:pt x="173278" y="865555"/>
                    </a:lnTo>
                    <a:lnTo>
                      <a:pt x="129959" y="865555"/>
                    </a:lnTo>
                    <a:lnTo>
                      <a:pt x="86639" y="865555"/>
                    </a:lnTo>
                    <a:lnTo>
                      <a:pt x="86639" y="995387"/>
                    </a:lnTo>
                    <a:lnTo>
                      <a:pt x="129959" y="995387"/>
                    </a:lnTo>
                    <a:lnTo>
                      <a:pt x="173278" y="995387"/>
                    </a:lnTo>
                    <a:lnTo>
                      <a:pt x="216598" y="995387"/>
                    </a:lnTo>
                    <a:lnTo>
                      <a:pt x="216598" y="865555"/>
                    </a:lnTo>
                    <a:close/>
                  </a:path>
                  <a:path w="476885" h="1082039">
                    <a:moveTo>
                      <a:pt x="216598" y="519341"/>
                    </a:moveTo>
                    <a:lnTo>
                      <a:pt x="173278" y="519341"/>
                    </a:lnTo>
                    <a:lnTo>
                      <a:pt x="173278" y="562610"/>
                    </a:lnTo>
                    <a:lnTo>
                      <a:pt x="129959" y="562610"/>
                    </a:lnTo>
                    <a:lnTo>
                      <a:pt x="129959" y="605891"/>
                    </a:lnTo>
                    <a:lnTo>
                      <a:pt x="173278" y="605891"/>
                    </a:lnTo>
                    <a:lnTo>
                      <a:pt x="216598" y="605891"/>
                    </a:lnTo>
                    <a:lnTo>
                      <a:pt x="216598" y="519341"/>
                    </a:lnTo>
                    <a:close/>
                  </a:path>
                  <a:path w="476885" h="1082039">
                    <a:moveTo>
                      <a:pt x="216598" y="86563"/>
                    </a:moveTo>
                    <a:lnTo>
                      <a:pt x="173278" y="86563"/>
                    </a:lnTo>
                    <a:lnTo>
                      <a:pt x="129959" y="86563"/>
                    </a:lnTo>
                    <a:lnTo>
                      <a:pt x="86639" y="86563"/>
                    </a:lnTo>
                    <a:lnTo>
                      <a:pt x="86639" y="216408"/>
                    </a:lnTo>
                    <a:lnTo>
                      <a:pt x="129959" y="216408"/>
                    </a:lnTo>
                    <a:lnTo>
                      <a:pt x="173278" y="216408"/>
                    </a:lnTo>
                    <a:lnTo>
                      <a:pt x="216598" y="216408"/>
                    </a:lnTo>
                    <a:lnTo>
                      <a:pt x="216598" y="86563"/>
                    </a:lnTo>
                    <a:close/>
                  </a:path>
                  <a:path w="476885" h="1082039">
                    <a:moveTo>
                      <a:pt x="259918" y="476059"/>
                    </a:moveTo>
                    <a:lnTo>
                      <a:pt x="216598" y="476059"/>
                    </a:lnTo>
                    <a:lnTo>
                      <a:pt x="216598" y="519341"/>
                    </a:lnTo>
                    <a:lnTo>
                      <a:pt x="259918" y="519341"/>
                    </a:lnTo>
                    <a:lnTo>
                      <a:pt x="259918" y="476059"/>
                    </a:lnTo>
                    <a:close/>
                  </a:path>
                  <a:path w="476885" h="1082039">
                    <a:moveTo>
                      <a:pt x="303237" y="779005"/>
                    </a:moveTo>
                    <a:lnTo>
                      <a:pt x="259918" y="779005"/>
                    </a:lnTo>
                    <a:lnTo>
                      <a:pt x="259918" y="822286"/>
                    </a:lnTo>
                    <a:lnTo>
                      <a:pt x="259918" y="1038669"/>
                    </a:lnTo>
                    <a:lnTo>
                      <a:pt x="43319" y="1038669"/>
                    </a:lnTo>
                    <a:lnTo>
                      <a:pt x="43319" y="822286"/>
                    </a:lnTo>
                    <a:lnTo>
                      <a:pt x="259918" y="822286"/>
                    </a:lnTo>
                    <a:lnTo>
                      <a:pt x="259918" y="779005"/>
                    </a:lnTo>
                    <a:lnTo>
                      <a:pt x="0" y="779005"/>
                    </a:lnTo>
                    <a:lnTo>
                      <a:pt x="0" y="1081951"/>
                    </a:lnTo>
                    <a:lnTo>
                      <a:pt x="303237" y="1081951"/>
                    </a:lnTo>
                    <a:lnTo>
                      <a:pt x="303237" y="779005"/>
                    </a:lnTo>
                    <a:close/>
                  </a:path>
                  <a:path w="476885" h="1082039">
                    <a:moveTo>
                      <a:pt x="303237" y="692442"/>
                    </a:moveTo>
                    <a:lnTo>
                      <a:pt x="259918" y="692442"/>
                    </a:lnTo>
                    <a:lnTo>
                      <a:pt x="259918" y="649173"/>
                    </a:lnTo>
                    <a:lnTo>
                      <a:pt x="216598" y="649173"/>
                    </a:lnTo>
                    <a:lnTo>
                      <a:pt x="216598" y="692442"/>
                    </a:lnTo>
                    <a:lnTo>
                      <a:pt x="173278" y="692442"/>
                    </a:lnTo>
                    <a:lnTo>
                      <a:pt x="173278" y="649173"/>
                    </a:lnTo>
                    <a:lnTo>
                      <a:pt x="129959" y="649173"/>
                    </a:lnTo>
                    <a:lnTo>
                      <a:pt x="129959" y="605891"/>
                    </a:lnTo>
                    <a:lnTo>
                      <a:pt x="86639" y="605891"/>
                    </a:lnTo>
                    <a:lnTo>
                      <a:pt x="86639" y="649173"/>
                    </a:lnTo>
                    <a:lnTo>
                      <a:pt x="43319" y="649173"/>
                    </a:lnTo>
                    <a:lnTo>
                      <a:pt x="43319" y="692442"/>
                    </a:lnTo>
                    <a:lnTo>
                      <a:pt x="0" y="692442"/>
                    </a:lnTo>
                    <a:lnTo>
                      <a:pt x="0" y="735723"/>
                    </a:lnTo>
                    <a:lnTo>
                      <a:pt x="216598" y="735723"/>
                    </a:lnTo>
                    <a:lnTo>
                      <a:pt x="216598" y="692454"/>
                    </a:lnTo>
                    <a:lnTo>
                      <a:pt x="259918" y="692454"/>
                    </a:lnTo>
                    <a:lnTo>
                      <a:pt x="259918" y="735723"/>
                    </a:lnTo>
                    <a:lnTo>
                      <a:pt x="303237" y="735723"/>
                    </a:lnTo>
                    <a:lnTo>
                      <a:pt x="303237" y="692442"/>
                    </a:lnTo>
                    <a:close/>
                  </a:path>
                  <a:path w="476885" h="1082039">
                    <a:moveTo>
                      <a:pt x="303237" y="605891"/>
                    </a:moveTo>
                    <a:lnTo>
                      <a:pt x="259918" y="605891"/>
                    </a:lnTo>
                    <a:lnTo>
                      <a:pt x="259918" y="649173"/>
                    </a:lnTo>
                    <a:lnTo>
                      <a:pt x="303237" y="649173"/>
                    </a:lnTo>
                    <a:lnTo>
                      <a:pt x="303237" y="605891"/>
                    </a:lnTo>
                    <a:close/>
                  </a:path>
                  <a:path w="476885" h="1082039">
                    <a:moveTo>
                      <a:pt x="303237" y="519341"/>
                    </a:moveTo>
                    <a:lnTo>
                      <a:pt x="259918" y="519341"/>
                    </a:lnTo>
                    <a:lnTo>
                      <a:pt x="259918" y="562622"/>
                    </a:lnTo>
                    <a:lnTo>
                      <a:pt x="303237" y="562622"/>
                    </a:lnTo>
                    <a:lnTo>
                      <a:pt x="303237" y="519341"/>
                    </a:lnTo>
                    <a:close/>
                  </a:path>
                  <a:path w="476885" h="1082039">
                    <a:moveTo>
                      <a:pt x="303237" y="432777"/>
                    </a:moveTo>
                    <a:lnTo>
                      <a:pt x="259918" y="432777"/>
                    </a:lnTo>
                    <a:lnTo>
                      <a:pt x="259918" y="389509"/>
                    </a:lnTo>
                    <a:lnTo>
                      <a:pt x="216598" y="389509"/>
                    </a:lnTo>
                    <a:lnTo>
                      <a:pt x="216598" y="432790"/>
                    </a:lnTo>
                    <a:lnTo>
                      <a:pt x="259918" y="432790"/>
                    </a:lnTo>
                    <a:lnTo>
                      <a:pt x="259918" y="476059"/>
                    </a:lnTo>
                    <a:lnTo>
                      <a:pt x="303237" y="476059"/>
                    </a:lnTo>
                    <a:lnTo>
                      <a:pt x="303237" y="432777"/>
                    </a:lnTo>
                    <a:close/>
                  </a:path>
                  <a:path w="476885" h="1082039">
                    <a:moveTo>
                      <a:pt x="303237" y="346227"/>
                    </a:moveTo>
                    <a:lnTo>
                      <a:pt x="259918" y="346227"/>
                    </a:lnTo>
                    <a:lnTo>
                      <a:pt x="259918" y="389509"/>
                    </a:lnTo>
                    <a:lnTo>
                      <a:pt x="303237" y="389509"/>
                    </a:lnTo>
                    <a:lnTo>
                      <a:pt x="303237" y="346227"/>
                    </a:lnTo>
                    <a:close/>
                  </a:path>
                  <a:path w="476885" h="1082039">
                    <a:moveTo>
                      <a:pt x="303237" y="0"/>
                    </a:moveTo>
                    <a:lnTo>
                      <a:pt x="259918" y="0"/>
                    </a:lnTo>
                    <a:lnTo>
                      <a:pt x="259918" y="43281"/>
                    </a:lnTo>
                    <a:lnTo>
                      <a:pt x="259918" y="259664"/>
                    </a:lnTo>
                    <a:lnTo>
                      <a:pt x="43319" y="259664"/>
                    </a:lnTo>
                    <a:lnTo>
                      <a:pt x="43319" y="43281"/>
                    </a:lnTo>
                    <a:lnTo>
                      <a:pt x="259918" y="43281"/>
                    </a:lnTo>
                    <a:lnTo>
                      <a:pt x="259918" y="0"/>
                    </a:lnTo>
                    <a:lnTo>
                      <a:pt x="0" y="0"/>
                    </a:lnTo>
                    <a:lnTo>
                      <a:pt x="0" y="302945"/>
                    </a:lnTo>
                    <a:lnTo>
                      <a:pt x="303237" y="302945"/>
                    </a:lnTo>
                    <a:lnTo>
                      <a:pt x="303237" y="0"/>
                    </a:lnTo>
                    <a:close/>
                  </a:path>
                  <a:path w="476885" h="1082039">
                    <a:moveTo>
                      <a:pt x="346570" y="605891"/>
                    </a:moveTo>
                    <a:lnTo>
                      <a:pt x="303250" y="605891"/>
                    </a:lnTo>
                    <a:lnTo>
                      <a:pt x="303250" y="649173"/>
                    </a:lnTo>
                    <a:lnTo>
                      <a:pt x="346570" y="649173"/>
                    </a:lnTo>
                    <a:lnTo>
                      <a:pt x="346570" y="605891"/>
                    </a:lnTo>
                    <a:close/>
                  </a:path>
                  <a:path w="476885" h="1082039">
                    <a:moveTo>
                      <a:pt x="389890" y="735723"/>
                    </a:moveTo>
                    <a:lnTo>
                      <a:pt x="346570" y="735723"/>
                    </a:lnTo>
                    <a:lnTo>
                      <a:pt x="346570" y="779005"/>
                    </a:lnTo>
                    <a:lnTo>
                      <a:pt x="389890" y="779005"/>
                    </a:lnTo>
                    <a:lnTo>
                      <a:pt x="389890" y="735723"/>
                    </a:lnTo>
                    <a:close/>
                  </a:path>
                  <a:path w="476885" h="1082039">
                    <a:moveTo>
                      <a:pt x="389890" y="259664"/>
                    </a:moveTo>
                    <a:lnTo>
                      <a:pt x="346570" y="259664"/>
                    </a:lnTo>
                    <a:lnTo>
                      <a:pt x="346570" y="302945"/>
                    </a:lnTo>
                    <a:lnTo>
                      <a:pt x="389890" y="302945"/>
                    </a:lnTo>
                    <a:lnTo>
                      <a:pt x="389890" y="259664"/>
                    </a:lnTo>
                    <a:close/>
                  </a:path>
                  <a:path w="476885" h="1082039">
                    <a:moveTo>
                      <a:pt x="389890" y="0"/>
                    </a:moveTo>
                    <a:lnTo>
                      <a:pt x="346570" y="0"/>
                    </a:lnTo>
                    <a:lnTo>
                      <a:pt x="346570" y="43281"/>
                    </a:lnTo>
                    <a:lnTo>
                      <a:pt x="389890" y="43281"/>
                    </a:lnTo>
                    <a:lnTo>
                      <a:pt x="389890" y="0"/>
                    </a:lnTo>
                    <a:close/>
                  </a:path>
                  <a:path w="476885" h="1082039">
                    <a:moveTo>
                      <a:pt x="433209" y="952119"/>
                    </a:moveTo>
                    <a:lnTo>
                      <a:pt x="389890" y="952119"/>
                    </a:lnTo>
                    <a:lnTo>
                      <a:pt x="389890" y="908837"/>
                    </a:lnTo>
                    <a:lnTo>
                      <a:pt x="346570" y="908837"/>
                    </a:lnTo>
                    <a:lnTo>
                      <a:pt x="346570" y="1081951"/>
                    </a:lnTo>
                    <a:lnTo>
                      <a:pt x="389890" y="1081951"/>
                    </a:lnTo>
                    <a:lnTo>
                      <a:pt x="433209" y="1081951"/>
                    </a:lnTo>
                    <a:lnTo>
                      <a:pt x="433209" y="952119"/>
                    </a:lnTo>
                    <a:close/>
                  </a:path>
                  <a:path w="476885" h="1082039">
                    <a:moveTo>
                      <a:pt x="433209" y="865555"/>
                    </a:moveTo>
                    <a:lnTo>
                      <a:pt x="389890" y="865555"/>
                    </a:lnTo>
                    <a:lnTo>
                      <a:pt x="389890" y="908837"/>
                    </a:lnTo>
                    <a:lnTo>
                      <a:pt x="433209" y="908837"/>
                    </a:lnTo>
                    <a:lnTo>
                      <a:pt x="433209" y="865555"/>
                    </a:lnTo>
                    <a:close/>
                  </a:path>
                  <a:path w="476885" h="1082039">
                    <a:moveTo>
                      <a:pt x="433209" y="605891"/>
                    </a:moveTo>
                    <a:lnTo>
                      <a:pt x="389890" y="605891"/>
                    </a:lnTo>
                    <a:lnTo>
                      <a:pt x="389890" y="649173"/>
                    </a:lnTo>
                    <a:lnTo>
                      <a:pt x="346570" y="649173"/>
                    </a:lnTo>
                    <a:lnTo>
                      <a:pt x="346570" y="692454"/>
                    </a:lnTo>
                    <a:lnTo>
                      <a:pt x="389890" y="692454"/>
                    </a:lnTo>
                    <a:lnTo>
                      <a:pt x="433209" y="692442"/>
                    </a:lnTo>
                    <a:lnTo>
                      <a:pt x="433209" y="605891"/>
                    </a:lnTo>
                    <a:close/>
                  </a:path>
                  <a:path w="476885" h="1082039">
                    <a:moveTo>
                      <a:pt x="476529" y="692442"/>
                    </a:moveTo>
                    <a:lnTo>
                      <a:pt x="433209" y="692442"/>
                    </a:lnTo>
                    <a:lnTo>
                      <a:pt x="433209" y="865555"/>
                    </a:lnTo>
                    <a:lnTo>
                      <a:pt x="476529" y="865555"/>
                    </a:lnTo>
                    <a:lnTo>
                      <a:pt x="476529" y="692442"/>
                    </a:lnTo>
                    <a:close/>
                  </a:path>
                  <a:path w="476885" h="1082039">
                    <a:moveTo>
                      <a:pt x="476529" y="216408"/>
                    </a:moveTo>
                    <a:lnTo>
                      <a:pt x="433209" y="216408"/>
                    </a:lnTo>
                    <a:lnTo>
                      <a:pt x="433209" y="432777"/>
                    </a:lnTo>
                    <a:lnTo>
                      <a:pt x="389890" y="432777"/>
                    </a:lnTo>
                    <a:lnTo>
                      <a:pt x="389890" y="476059"/>
                    </a:lnTo>
                    <a:lnTo>
                      <a:pt x="389890" y="519341"/>
                    </a:lnTo>
                    <a:lnTo>
                      <a:pt x="346570" y="519341"/>
                    </a:lnTo>
                    <a:lnTo>
                      <a:pt x="346570" y="476059"/>
                    </a:lnTo>
                    <a:lnTo>
                      <a:pt x="389890" y="476059"/>
                    </a:lnTo>
                    <a:lnTo>
                      <a:pt x="389890" y="432777"/>
                    </a:lnTo>
                    <a:lnTo>
                      <a:pt x="389890" y="346227"/>
                    </a:lnTo>
                    <a:lnTo>
                      <a:pt x="346570" y="346227"/>
                    </a:lnTo>
                    <a:lnTo>
                      <a:pt x="346570" y="432777"/>
                    </a:lnTo>
                    <a:lnTo>
                      <a:pt x="303250" y="432777"/>
                    </a:lnTo>
                    <a:lnTo>
                      <a:pt x="303250" y="562610"/>
                    </a:lnTo>
                    <a:lnTo>
                      <a:pt x="346570" y="562610"/>
                    </a:lnTo>
                    <a:lnTo>
                      <a:pt x="346570" y="605891"/>
                    </a:lnTo>
                    <a:lnTo>
                      <a:pt x="389890" y="605891"/>
                    </a:lnTo>
                    <a:lnTo>
                      <a:pt x="389890" y="562610"/>
                    </a:lnTo>
                    <a:lnTo>
                      <a:pt x="433209" y="562610"/>
                    </a:lnTo>
                    <a:lnTo>
                      <a:pt x="476529" y="562635"/>
                    </a:lnTo>
                    <a:lnTo>
                      <a:pt x="476529" y="216408"/>
                    </a:lnTo>
                    <a:close/>
                  </a:path>
                  <a:path w="476885" h="1082039">
                    <a:moveTo>
                      <a:pt x="476529" y="0"/>
                    </a:moveTo>
                    <a:lnTo>
                      <a:pt x="433209" y="0"/>
                    </a:lnTo>
                    <a:lnTo>
                      <a:pt x="433209" y="43281"/>
                    </a:lnTo>
                    <a:lnTo>
                      <a:pt x="389890" y="43281"/>
                    </a:lnTo>
                    <a:lnTo>
                      <a:pt x="389890" y="86563"/>
                    </a:lnTo>
                    <a:lnTo>
                      <a:pt x="346570" y="86563"/>
                    </a:lnTo>
                    <a:lnTo>
                      <a:pt x="346570" y="216408"/>
                    </a:lnTo>
                    <a:lnTo>
                      <a:pt x="389890" y="216408"/>
                    </a:lnTo>
                    <a:lnTo>
                      <a:pt x="389890" y="173126"/>
                    </a:lnTo>
                    <a:lnTo>
                      <a:pt x="433209" y="173126"/>
                    </a:lnTo>
                    <a:lnTo>
                      <a:pt x="476529" y="173113"/>
                    </a:lnTo>
                    <a:lnTo>
                      <a:pt x="47652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object 108">
                <a:extLst>
                  <a:ext uri="{FF2B5EF4-FFF2-40B4-BE49-F238E27FC236}">
                    <a16:creationId xmlns="" xmlns:a16="http://schemas.microsoft.com/office/drawing/2014/main" id="{13C507B0-3F3A-7D28-B24F-13DD466232C4}"/>
                  </a:ext>
                </a:extLst>
              </p:cNvPr>
              <p:cNvSpPr/>
              <p:nvPr/>
            </p:nvSpPr>
            <p:spPr>
              <a:xfrm>
                <a:off x="1797050" y="5010746"/>
                <a:ext cx="520065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520064" h="1082039">
                    <a:moveTo>
                      <a:pt x="43319" y="1038669"/>
                    </a:moveTo>
                    <a:lnTo>
                      <a:pt x="0" y="1038669"/>
                    </a:lnTo>
                    <a:lnTo>
                      <a:pt x="0" y="1081951"/>
                    </a:lnTo>
                    <a:lnTo>
                      <a:pt x="43319" y="1081951"/>
                    </a:lnTo>
                    <a:lnTo>
                      <a:pt x="43319" y="1038669"/>
                    </a:lnTo>
                    <a:close/>
                  </a:path>
                  <a:path w="520064" h="1082039">
                    <a:moveTo>
                      <a:pt x="43319" y="692442"/>
                    </a:moveTo>
                    <a:lnTo>
                      <a:pt x="0" y="692442"/>
                    </a:lnTo>
                    <a:lnTo>
                      <a:pt x="0" y="865555"/>
                    </a:lnTo>
                    <a:lnTo>
                      <a:pt x="43319" y="865555"/>
                    </a:lnTo>
                    <a:lnTo>
                      <a:pt x="43319" y="692442"/>
                    </a:lnTo>
                    <a:close/>
                  </a:path>
                  <a:path w="520064" h="1082039">
                    <a:moveTo>
                      <a:pt x="173278" y="605891"/>
                    </a:moveTo>
                    <a:lnTo>
                      <a:pt x="129959" y="605891"/>
                    </a:lnTo>
                    <a:lnTo>
                      <a:pt x="129959" y="649173"/>
                    </a:lnTo>
                    <a:lnTo>
                      <a:pt x="173278" y="649173"/>
                    </a:lnTo>
                    <a:lnTo>
                      <a:pt x="173278" y="605891"/>
                    </a:lnTo>
                    <a:close/>
                  </a:path>
                  <a:path w="520064" h="1082039">
                    <a:moveTo>
                      <a:pt x="173278" y="0"/>
                    </a:moveTo>
                    <a:lnTo>
                      <a:pt x="129959" y="0"/>
                    </a:lnTo>
                    <a:lnTo>
                      <a:pt x="86639" y="0"/>
                    </a:lnTo>
                    <a:lnTo>
                      <a:pt x="86639" y="43281"/>
                    </a:lnTo>
                    <a:lnTo>
                      <a:pt x="43319" y="43281"/>
                    </a:lnTo>
                    <a:lnTo>
                      <a:pt x="43319" y="86563"/>
                    </a:lnTo>
                    <a:lnTo>
                      <a:pt x="86639" y="86563"/>
                    </a:lnTo>
                    <a:lnTo>
                      <a:pt x="129959" y="86550"/>
                    </a:lnTo>
                    <a:lnTo>
                      <a:pt x="129959" y="43281"/>
                    </a:lnTo>
                    <a:lnTo>
                      <a:pt x="173278" y="43281"/>
                    </a:lnTo>
                    <a:lnTo>
                      <a:pt x="173278" y="0"/>
                    </a:lnTo>
                    <a:close/>
                  </a:path>
                  <a:path w="520064" h="1082039">
                    <a:moveTo>
                      <a:pt x="259918" y="476059"/>
                    </a:moveTo>
                    <a:lnTo>
                      <a:pt x="216598" y="476059"/>
                    </a:lnTo>
                    <a:lnTo>
                      <a:pt x="216598" y="519341"/>
                    </a:lnTo>
                    <a:lnTo>
                      <a:pt x="259918" y="519341"/>
                    </a:lnTo>
                    <a:lnTo>
                      <a:pt x="259918" y="476059"/>
                    </a:lnTo>
                    <a:close/>
                  </a:path>
                  <a:path w="520064" h="1082039">
                    <a:moveTo>
                      <a:pt x="259918" y="302945"/>
                    </a:moveTo>
                    <a:lnTo>
                      <a:pt x="216598" y="302945"/>
                    </a:lnTo>
                    <a:lnTo>
                      <a:pt x="216598" y="346227"/>
                    </a:lnTo>
                    <a:lnTo>
                      <a:pt x="259918" y="346227"/>
                    </a:lnTo>
                    <a:lnTo>
                      <a:pt x="259918" y="302945"/>
                    </a:lnTo>
                    <a:close/>
                  </a:path>
                  <a:path w="520064" h="1082039">
                    <a:moveTo>
                      <a:pt x="303237" y="692442"/>
                    </a:moveTo>
                    <a:lnTo>
                      <a:pt x="259918" y="692442"/>
                    </a:lnTo>
                    <a:lnTo>
                      <a:pt x="259918" y="649173"/>
                    </a:lnTo>
                    <a:lnTo>
                      <a:pt x="216598" y="649173"/>
                    </a:lnTo>
                    <a:lnTo>
                      <a:pt x="173278" y="649173"/>
                    </a:lnTo>
                    <a:lnTo>
                      <a:pt x="173278" y="692442"/>
                    </a:lnTo>
                    <a:lnTo>
                      <a:pt x="129959" y="692442"/>
                    </a:lnTo>
                    <a:lnTo>
                      <a:pt x="129959" y="735723"/>
                    </a:lnTo>
                    <a:lnTo>
                      <a:pt x="173278" y="735723"/>
                    </a:lnTo>
                    <a:lnTo>
                      <a:pt x="216598" y="735723"/>
                    </a:lnTo>
                    <a:lnTo>
                      <a:pt x="259918" y="735723"/>
                    </a:lnTo>
                    <a:lnTo>
                      <a:pt x="259918" y="822286"/>
                    </a:lnTo>
                    <a:lnTo>
                      <a:pt x="216598" y="822286"/>
                    </a:lnTo>
                    <a:lnTo>
                      <a:pt x="216598" y="779005"/>
                    </a:lnTo>
                    <a:lnTo>
                      <a:pt x="173278" y="779005"/>
                    </a:lnTo>
                    <a:lnTo>
                      <a:pt x="129959" y="779005"/>
                    </a:lnTo>
                    <a:lnTo>
                      <a:pt x="129959" y="822286"/>
                    </a:lnTo>
                    <a:lnTo>
                      <a:pt x="173278" y="822286"/>
                    </a:lnTo>
                    <a:lnTo>
                      <a:pt x="173278" y="952119"/>
                    </a:lnTo>
                    <a:lnTo>
                      <a:pt x="129959" y="952119"/>
                    </a:lnTo>
                    <a:lnTo>
                      <a:pt x="129959" y="908837"/>
                    </a:lnTo>
                    <a:lnTo>
                      <a:pt x="86639" y="908837"/>
                    </a:lnTo>
                    <a:lnTo>
                      <a:pt x="86639" y="865568"/>
                    </a:lnTo>
                    <a:lnTo>
                      <a:pt x="129959" y="865568"/>
                    </a:lnTo>
                    <a:lnTo>
                      <a:pt x="129959" y="822286"/>
                    </a:lnTo>
                    <a:lnTo>
                      <a:pt x="86639" y="822286"/>
                    </a:lnTo>
                    <a:lnTo>
                      <a:pt x="86639" y="865555"/>
                    </a:lnTo>
                    <a:lnTo>
                      <a:pt x="43319" y="865555"/>
                    </a:lnTo>
                    <a:lnTo>
                      <a:pt x="43319" y="952119"/>
                    </a:lnTo>
                    <a:lnTo>
                      <a:pt x="0" y="952119"/>
                    </a:lnTo>
                    <a:lnTo>
                      <a:pt x="0" y="995400"/>
                    </a:lnTo>
                    <a:lnTo>
                      <a:pt x="43319" y="995400"/>
                    </a:lnTo>
                    <a:lnTo>
                      <a:pt x="86639" y="995387"/>
                    </a:lnTo>
                    <a:lnTo>
                      <a:pt x="86639" y="1038669"/>
                    </a:lnTo>
                    <a:lnTo>
                      <a:pt x="129959" y="1038669"/>
                    </a:lnTo>
                    <a:lnTo>
                      <a:pt x="129959" y="1081951"/>
                    </a:lnTo>
                    <a:lnTo>
                      <a:pt x="173278" y="1081951"/>
                    </a:lnTo>
                    <a:lnTo>
                      <a:pt x="216598" y="1081951"/>
                    </a:lnTo>
                    <a:lnTo>
                      <a:pt x="216598" y="1038669"/>
                    </a:lnTo>
                    <a:lnTo>
                      <a:pt x="173278" y="1038669"/>
                    </a:lnTo>
                    <a:lnTo>
                      <a:pt x="173278" y="995400"/>
                    </a:lnTo>
                    <a:lnTo>
                      <a:pt x="216598" y="995400"/>
                    </a:lnTo>
                    <a:lnTo>
                      <a:pt x="216598" y="1038669"/>
                    </a:lnTo>
                    <a:lnTo>
                      <a:pt x="259918" y="1038669"/>
                    </a:lnTo>
                    <a:lnTo>
                      <a:pt x="259918" y="908837"/>
                    </a:lnTo>
                    <a:lnTo>
                      <a:pt x="216598" y="908837"/>
                    </a:lnTo>
                    <a:lnTo>
                      <a:pt x="216598" y="865568"/>
                    </a:lnTo>
                    <a:lnTo>
                      <a:pt x="259918" y="865568"/>
                    </a:lnTo>
                    <a:lnTo>
                      <a:pt x="259918" y="908837"/>
                    </a:lnTo>
                    <a:lnTo>
                      <a:pt x="303237" y="908837"/>
                    </a:lnTo>
                    <a:lnTo>
                      <a:pt x="303237" y="692442"/>
                    </a:lnTo>
                    <a:close/>
                  </a:path>
                  <a:path w="520064" h="1082039">
                    <a:moveTo>
                      <a:pt x="303237" y="562610"/>
                    </a:moveTo>
                    <a:lnTo>
                      <a:pt x="259918" y="562610"/>
                    </a:lnTo>
                    <a:lnTo>
                      <a:pt x="216598" y="562610"/>
                    </a:lnTo>
                    <a:lnTo>
                      <a:pt x="216598" y="519341"/>
                    </a:lnTo>
                    <a:lnTo>
                      <a:pt x="173278" y="519341"/>
                    </a:lnTo>
                    <a:lnTo>
                      <a:pt x="173278" y="476059"/>
                    </a:lnTo>
                    <a:lnTo>
                      <a:pt x="216598" y="476059"/>
                    </a:lnTo>
                    <a:lnTo>
                      <a:pt x="216598" y="346227"/>
                    </a:lnTo>
                    <a:lnTo>
                      <a:pt x="173278" y="346227"/>
                    </a:lnTo>
                    <a:lnTo>
                      <a:pt x="173278" y="432777"/>
                    </a:lnTo>
                    <a:lnTo>
                      <a:pt x="129959" y="432777"/>
                    </a:lnTo>
                    <a:lnTo>
                      <a:pt x="129959" y="259689"/>
                    </a:lnTo>
                    <a:lnTo>
                      <a:pt x="173278" y="259689"/>
                    </a:lnTo>
                    <a:lnTo>
                      <a:pt x="173278" y="302945"/>
                    </a:lnTo>
                    <a:lnTo>
                      <a:pt x="216598" y="302945"/>
                    </a:lnTo>
                    <a:lnTo>
                      <a:pt x="216598" y="259664"/>
                    </a:lnTo>
                    <a:lnTo>
                      <a:pt x="173278" y="259664"/>
                    </a:lnTo>
                    <a:lnTo>
                      <a:pt x="173278" y="216408"/>
                    </a:lnTo>
                    <a:lnTo>
                      <a:pt x="129959" y="216408"/>
                    </a:lnTo>
                    <a:lnTo>
                      <a:pt x="129959" y="259664"/>
                    </a:lnTo>
                    <a:lnTo>
                      <a:pt x="86639" y="259664"/>
                    </a:lnTo>
                    <a:lnTo>
                      <a:pt x="86639" y="346227"/>
                    </a:lnTo>
                    <a:lnTo>
                      <a:pt x="43319" y="346227"/>
                    </a:lnTo>
                    <a:lnTo>
                      <a:pt x="43319" y="389509"/>
                    </a:lnTo>
                    <a:lnTo>
                      <a:pt x="86639" y="389509"/>
                    </a:lnTo>
                    <a:lnTo>
                      <a:pt x="86639" y="432777"/>
                    </a:lnTo>
                    <a:lnTo>
                      <a:pt x="43319" y="432777"/>
                    </a:lnTo>
                    <a:lnTo>
                      <a:pt x="43319" y="476059"/>
                    </a:lnTo>
                    <a:lnTo>
                      <a:pt x="86639" y="476059"/>
                    </a:lnTo>
                    <a:lnTo>
                      <a:pt x="129959" y="476059"/>
                    </a:lnTo>
                    <a:lnTo>
                      <a:pt x="129959" y="519341"/>
                    </a:lnTo>
                    <a:lnTo>
                      <a:pt x="86639" y="519341"/>
                    </a:lnTo>
                    <a:lnTo>
                      <a:pt x="86639" y="562610"/>
                    </a:lnTo>
                    <a:lnTo>
                      <a:pt x="43319" y="562610"/>
                    </a:lnTo>
                    <a:lnTo>
                      <a:pt x="43319" y="692442"/>
                    </a:lnTo>
                    <a:lnTo>
                      <a:pt x="86639" y="692442"/>
                    </a:lnTo>
                    <a:lnTo>
                      <a:pt x="86639" y="605891"/>
                    </a:lnTo>
                    <a:lnTo>
                      <a:pt x="129959" y="605891"/>
                    </a:lnTo>
                    <a:lnTo>
                      <a:pt x="129959" y="562610"/>
                    </a:lnTo>
                    <a:lnTo>
                      <a:pt x="173278" y="562610"/>
                    </a:lnTo>
                    <a:lnTo>
                      <a:pt x="173278" y="605891"/>
                    </a:lnTo>
                    <a:lnTo>
                      <a:pt x="216598" y="605891"/>
                    </a:lnTo>
                    <a:lnTo>
                      <a:pt x="259918" y="605891"/>
                    </a:lnTo>
                    <a:lnTo>
                      <a:pt x="303237" y="605891"/>
                    </a:lnTo>
                    <a:lnTo>
                      <a:pt x="303237" y="562610"/>
                    </a:lnTo>
                    <a:close/>
                  </a:path>
                  <a:path w="520064" h="1082039">
                    <a:moveTo>
                      <a:pt x="303237" y="389509"/>
                    </a:moveTo>
                    <a:lnTo>
                      <a:pt x="259918" y="389509"/>
                    </a:lnTo>
                    <a:lnTo>
                      <a:pt x="259918" y="432790"/>
                    </a:lnTo>
                    <a:lnTo>
                      <a:pt x="303237" y="432790"/>
                    </a:lnTo>
                    <a:lnTo>
                      <a:pt x="303237" y="389509"/>
                    </a:lnTo>
                    <a:close/>
                  </a:path>
                  <a:path w="520064" h="1082039">
                    <a:moveTo>
                      <a:pt x="303237" y="259664"/>
                    </a:moveTo>
                    <a:lnTo>
                      <a:pt x="259918" y="259664"/>
                    </a:lnTo>
                    <a:lnTo>
                      <a:pt x="259918" y="302945"/>
                    </a:lnTo>
                    <a:lnTo>
                      <a:pt x="303237" y="302945"/>
                    </a:lnTo>
                    <a:lnTo>
                      <a:pt x="303237" y="259664"/>
                    </a:lnTo>
                    <a:close/>
                  </a:path>
                  <a:path w="520064" h="1082039">
                    <a:moveTo>
                      <a:pt x="303237" y="173113"/>
                    </a:moveTo>
                    <a:lnTo>
                      <a:pt x="259918" y="173113"/>
                    </a:lnTo>
                    <a:lnTo>
                      <a:pt x="259918" y="129832"/>
                    </a:lnTo>
                    <a:lnTo>
                      <a:pt x="216598" y="129832"/>
                    </a:lnTo>
                    <a:lnTo>
                      <a:pt x="216598" y="86563"/>
                    </a:lnTo>
                    <a:lnTo>
                      <a:pt x="173278" y="86563"/>
                    </a:lnTo>
                    <a:lnTo>
                      <a:pt x="129959" y="86563"/>
                    </a:lnTo>
                    <a:lnTo>
                      <a:pt x="129959" y="129832"/>
                    </a:lnTo>
                    <a:lnTo>
                      <a:pt x="86639" y="129832"/>
                    </a:lnTo>
                    <a:lnTo>
                      <a:pt x="86639" y="173113"/>
                    </a:lnTo>
                    <a:lnTo>
                      <a:pt x="43319" y="173113"/>
                    </a:lnTo>
                    <a:lnTo>
                      <a:pt x="43319" y="259664"/>
                    </a:lnTo>
                    <a:lnTo>
                      <a:pt x="86639" y="259664"/>
                    </a:lnTo>
                    <a:lnTo>
                      <a:pt x="86639" y="216395"/>
                    </a:lnTo>
                    <a:lnTo>
                      <a:pt x="129959" y="216395"/>
                    </a:lnTo>
                    <a:lnTo>
                      <a:pt x="129959" y="173113"/>
                    </a:lnTo>
                    <a:lnTo>
                      <a:pt x="173278" y="173113"/>
                    </a:lnTo>
                    <a:lnTo>
                      <a:pt x="173278" y="216408"/>
                    </a:lnTo>
                    <a:lnTo>
                      <a:pt x="216598" y="216408"/>
                    </a:lnTo>
                    <a:lnTo>
                      <a:pt x="259918" y="216395"/>
                    </a:lnTo>
                    <a:lnTo>
                      <a:pt x="303237" y="216395"/>
                    </a:lnTo>
                    <a:lnTo>
                      <a:pt x="303237" y="173113"/>
                    </a:lnTo>
                    <a:close/>
                  </a:path>
                  <a:path w="520064" h="1082039">
                    <a:moveTo>
                      <a:pt x="303237" y="0"/>
                    </a:moveTo>
                    <a:lnTo>
                      <a:pt x="259918" y="0"/>
                    </a:lnTo>
                    <a:lnTo>
                      <a:pt x="259918" y="129832"/>
                    </a:lnTo>
                    <a:lnTo>
                      <a:pt x="303237" y="129832"/>
                    </a:lnTo>
                    <a:lnTo>
                      <a:pt x="303237" y="0"/>
                    </a:lnTo>
                    <a:close/>
                  </a:path>
                  <a:path w="520064" h="1082039">
                    <a:moveTo>
                      <a:pt x="346570" y="1038669"/>
                    </a:moveTo>
                    <a:lnTo>
                      <a:pt x="303250" y="1038669"/>
                    </a:lnTo>
                    <a:lnTo>
                      <a:pt x="303250" y="1081951"/>
                    </a:lnTo>
                    <a:lnTo>
                      <a:pt x="346570" y="1081951"/>
                    </a:lnTo>
                    <a:lnTo>
                      <a:pt x="346570" y="1038669"/>
                    </a:lnTo>
                    <a:close/>
                  </a:path>
                  <a:path w="520064" h="1082039">
                    <a:moveTo>
                      <a:pt x="346570" y="346227"/>
                    </a:moveTo>
                    <a:lnTo>
                      <a:pt x="303250" y="346227"/>
                    </a:lnTo>
                    <a:lnTo>
                      <a:pt x="303250" y="432777"/>
                    </a:lnTo>
                    <a:lnTo>
                      <a:pt x="346570" y="432777"/>
                    </a:lnTo>
                    <a:lnTo>
                      <a:pt x="346570" y="346227"/>
                    </a:lnTo>
                    <a:close/>
                  </a:path>
                  <a:path w="520064" h="1082039">
                    <a:moveTo>
                      <a:pt x="389890" y="779005"/>
                    </a:moveTo>
                    <a:lnTo>
                      <a:pt x="346570" y="779005"/>
                    </a:lnTo>
                    <a:lnTo>
                      <a:pt x="346570" y="822286"/>
                    </a:lnTo>
                    <a:lnTo>
                      <a:pt x="389890" y="822286"/>
                    </a:lnTo>
                    <a:lnTo>
                      <a:pt x="389890" y="779005"/>
                    </a:lnTo>
                    <a:close/>
                  </a:path>
                  <a:path w="520064" h="1082039">
                    <a:moveTo>
                      <a:pt x="433209" y="389509"/>
                    </a:moveTo>
                    <a:lnTo>
                      <a:pt x="389890" y="389509"/>
                    </a:lnTo>
                    <a:lnTo>
                      <a:pt x="389890" y="432790"/>
                    </a:lnTo>
                    <a:lnTo>
                      <a:pt x="433209" y="432790"/>
                    </a:lnTo>
                    <a:lnTo>
                      <a:pt x="433209" y="389509"/>
                    </a:lnTo>
                    <a:close/>
                  </a:path>
                  <a:path w="520064" h="1082039">
                    <a:moveTo>
                      <a:pt x="476529" y="476059"/>
                    </a:moveTo>
                    <a:lnTo>
                      <a:pt x="433209" y="476059"/>
                    </a:lnTo>
                    <a:lnTo>
                      <a:pt x="433209" y="562610"/>
                    </a:lnTo>
                    <a:lnTo>
                      <a:pt x="389890" y="562610"/>
                    </a:lnTo>
                    <a:lnTo>
                      <a:pt x="389890" y="476059"/>
                    </a:lnTo>
                    <a:lnTo>
                      <a:pt x="346570" y="476059"/>
                    </a:lnTo>
                    <a:lnTo>
                      <a:pt x="346570" y="519341"/>
                    </a:lnTo>
                    <a:lnTo>
                      <a:pt x="303250" y="519341"/>
                    </a:lnTo>
                    <a:lnTo>
                      <a:pt x="303250" y="735736"/>
                    </a:lnTo>
                    <a:lnTo>
                      <a:pt x="346570" y="735736"/>
                    </a:lnTo>
                    <a:lnTo>
                      <a:pt x="389890" y="735723"/>
                    </a:lnTo>
                    <a:lnTo>
                      <a:pt x="433209" y="735723"/>
                    </a:lnTo>
                    <a:lnTo>
                      <a:pt x="433209" y="865555"/>
                    </a:lnTo>
                    <a:lnTo>
                      <a:pt x="433209" y="908837"/>
                    </a:lnTo>
                    <a:lnTo>
                      <a:pt x="433209" y="952119"/>
                    </a:lnTo>
                    <a:lnTo>
                      <a:pt x="389890" y="952119"/>
                    </a:lnTo>
                    <a:lnTo>
                      <a:pt x="389890" y="908837"/>
                    </a:lnTo>
                    <a:lnTo>
                      <a:pt x="433209" y="908837"/>
                    </a:lnTo>
                    <a:lnTo>
                      <a:pt x="433209" y="865555"/>
                    </a:lnTo>
                    <a:lnTo>
                      <a:pt x="389890" y="865555"/>
                    </a:lnTo>
                    <a:lnTo>
                      <a:pt x="346570" y="865555"/>
                    </a:lnTo>
                    <a:lnTo>
                      <a:pt x="303250" y="865555"/>
                    </a:lnTo>
                    <a:lnTo>
                      <a:pt x="303250" y="952106"/>
                    </a:lnTo>
                    <a:lnTo>
                      <a:pt x="346570" y="952106"/>
                    </a:lnTo>
                    <a:lnTo>
                      <a:pt x="346570" y="995387"/>
                    </a:lnTo>
                    <a:lnTo>
                      <a:pt x="389890" y="995387"/>
                    </a:lnTo>
                    <a:lnTo>
                      <a:pt x="433209" y="995400"/>
                    </a:lnTo>
                    <a:lnTo>
                      <a:pt x="433209" y="1038669"/>
                    </a:lnTo>
                    <a:lnTo>
                      <a:pt x="389890" y="1038669"/>
                    </a:lnTo>
                    <a:lnTo>
                      <a:pt x="389890" y="1081951"/>
                    </a:lnTo>
                    <a:lnTo>
                      <a:pt x="433209" y="1081951"/>
                    </a:lnTo>
                    <a:lnTo>
                      <a:pt x="476529" y="1081951"/>
                    </a:lnTo>
                    <a:lnTo>
                      <a:pt x="476529" y="649173"/>
                    </a:lnTo>
                    <a:lnTo>
                      <a:pt x="433209" y="649173"/>
                    </a:lnTo>
                    <a:lnTo>
                      <a:pt x="433209" y="692442"/>
                    </a:lnTo>
                    <a:lnTo>
                      <a:pt x="389890" y="692442"/>
                    </a:lnTo>
                    <a:lnTo>
                      <a:pt x="389890" y="649173"/>
                    </a:lnTo>
                    <a:lnTo>
                      <a:pt x="346570" y="649173"/>
                    </a:lnTo>
                    <a:lnTo>
                      <a:pt x="346570" y="605891"/>
                    </a:lnTo>
                    <a:lnTo>
                      <a:pt x="389890" y="605891"/>
                    </a:lnTo>
                    <a:lnTo>
                      <a:pt x="433209" y="605891"/>
                    </a:lnTo>
                    <a:lnTo>
                      <a:pt x="476529" y="605891"/>
                    </a:lnTo>
                    <a:lnTo>
                      <a:pt x="476529" y="476059"/>
                    </a:lnTo>
                    <a:close/>
                  </a:path>
                  <a:path w="520064" h="1082039">
                    <a:moveTo>
                      <a:pt x="519849" y="346227"/>
                    </a:moveTo>
                    <a:lnTo>
                      <a:pt x="476529" y="346227"/>
                    </a:lnTo>
                    <a:lnTo>
                      <a:pt x="433209" y="346227"/>
                    </a:lnTo>
                    <a:lnTo>
                      <a:pt x="433209" y="389509"/>
                    </a:lnTo>
                    <a:lnTo>
                      <a:pt x="476529" y="389509"/>
                    </a:lnTo>
                    <a:lnTo>
                      <a:pt x="519849" y="389509"/>
                    </a:lnTo>
                    <a:lnTo>
                      <a:pt x="519849" y="346227"/>
                    </a:lnTo>
                    <a:close/>
                  </a:path>
                  <a:path w="520064" h="1082039">
                    <a:moveTo>
                      <a:pt x="519849" y="86563"/>
                    </a:moveTo>
                    <a:lnTo>
                      <a:pt x="476529" y="86563"/>
                    </a:lnTo>
                    <a:lnTo>
                      <a:pt x="433209" y="86563"/>
                    </a:lnTo>
                    <a:lnTo>
                      <a:pt x="433209" y="216408"/>
                    </a:lnTo>
                    <a:lnTo>
                      <a:pt x="476529" y="216408"/>
                    </a:lnTo>
                    <a:lnTo>
                      <a:pt x="519849" y="216408"/>
                    </a:lnTo>
                    <a:lnTo>
                      <a:pt x="519849" y="86563"/>
                    </a:lnTo>
                    <a:close/>
                  </a:path>
                  <a:path w="520064" h="1082039">
                    <a:moveTo>
                      <a:pt x="519849" y="0"/>
                    </a:moveTo>
                    <a:lnTo>
                      <a:pt x="476529" y="0"/>
                    </a:lnTo>
                    <a:lnTo>
                      <a:pt x="433209" y="0"/>
                    </a:lnTo>
                    <a:lnTo>
                      <a:pt x="389890" y="0"/>
                    </a:lnTo>
                    <a:lnTo>
                      <a:pt x="346570" y="0"/>
                    </a:lnTo>
                    <a:lnTo>
                      <a:pt x="346570" y="302945"/>
                    </a:lnTo>
                    <a:lnTo>
                      <a:pt x="389890" y="302945"/>
                    </a:lnTo>
                    <a:lnTo>
                      <a:pt x="433209" y="302945"/>
                    </a:lnTo>
                    <a:lnTo>
                      <a:pt x="476529" y="302945"/>
                    </a:lnTo>
                    <a:lnTo>
                      <a:pt x="519849" y="302945"/>
                    </a:lnTo>
                    <a:lnTo>
                      <a:pt x="519849" y="259664"/>
                    </a:lnTo>
                    <a:lnTo>
                      <a:pt x="476529" y="259664"/>
                    </a:lnTo>
                    <a:lnTo>
                      <a:pt x="433209" y="259664"/>
                    </a:lnTo>
                    <a:lnTo>
                      <a:pt x="389890" y="259664"/>
                    </a:lnTo>
                    <a:lnTo>
                      <a:pt x="389890" y="43281"/>
                    </a:lnTo>
                    <a:lnTo>
                      <a:pt x="433209" y="43281"/>
                    </a:lnTo>
                    <a:lnTo>
                      <a:pt x="476529" y="43281"/>
                    </a:lnTo>
                    <a:lnTo>
                      <a:pt x="519849" y="43281"/>
                    </a:lnTo>
                    <a:lnTo>
                      <a:pt x="5198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object 109">
              <a:extLst>
                <a:ext uri="{FF2B5EF4-FFF2-40B4-BE49-F238E27FC236}">
                  <a16:creationId xmlns="" xmlns:a16="http://schemas.microsoft.com/office/drawing/2014/main" id="{53FF79D3-EC9F-0CA3-DBAF-46B074D3185A}"/>
                </a:ext>
              </a:extLst>
            </p:cNvPr>
            <p:cNvSpPr/>
            <p:nvPr/>
          </p:nvSpPr>
          <p:spPr>
            <a:xfrm>
              <a:off x="2273579" y="548680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bject 110">
              <a:extLst>
                <a:ext uri="{FF2B5EF4-FFF2-40B4-BE49-F238E27FC236}">
                  <a16:creationId xmlns="" xmlns:a16="http://schemas.microsoft.com/office/drawing/2014/main" id="{CF9EFFCE-65DC-EEC7-99F1-1AA32A279F16}"/>
                </a:ext>
              </a:extLst>
            </p:cNvPr>
            <p:cNvSpPr/>
            <p:nvPr/>
          </p:nvSpPr>
          <p:spPr>
            <a:xfrm>
              <a:off x="2273579" y="5659920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111">
              <a:extLst>
                <a:ext uri="{FF2B5EF4-FFF2-40B4-BE49-F238E27FC236}">
                  <a16:creationId xmlns="" xmlns:a16="http://schemas.microsoft.com/office/drawing/2014/main" id="{B7C618C8-461A-4DD2-3A03-9C23307C414F}"/>
                </a:ext>
              </a:extLst>
            </p:cNvPr>
            <p:cNvSpPr/>
            <p:nvPr/>
          </p:nvSpPr>
          <p:spPr>
            <a:xfrm>
              <a:off x="2273579" y="5962865"/>
              <a:ext cx="43815" cy="130175"/>
            </a:xfrm>
            <a:custGeom>
              <a:avLst/>
              <a:gdLst/>
              <a:ahLst/>
              <a:cxnLst/>
              <a:rect l="l" t="t" r="r" b="b"/>
              <a:pathLst>
                <a:path w="43814" h="130175">
                  <a:moveTo>
                    <a:pt x="43319" y="86550"/>
                  </a:moveTo>
                  <a:lnTo>
                    <a:pt x="0" y="86550"/>
                  </a:lnTo>
                  <a:lnTo>
                    <a:pt x="0" y="129832"/>
                  </a:lnTo>
                  <a:lnTo>
                    <a:pt x="43319" y="129832"/>
                  </a:lnTo>
                  <a:lnTo>
                    <a:pt x="43319" y="86550"/>
                  </a:lnTo>
                  <a:close/>
                </a:path>
                <a:path w="43814" h="130175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112">
              <a:extLst>
                <a:ext uri="{FF2B5EF4-FFF2-40B4-BE49-F238E27FC236}">
                  <a16:creationId xmlns="" xmlns:a16="http://schemas.microsoft.com/office/drawing/2014/main" id="{5BCE0B23-331E-ABA0-C728-C5636BA5B9DF}"/>
                </a:ext>
              </a:extLst>
            </p:cNvPr>
            <p:cNvSpPr/>
            <p:nvPr/>
          </p:nvSpPr>
          <p:spPr>
            <a:xfrm>
              <a:off x="2316899" y="5010746"/>
              <a:ext cx="43815" cy="389890"/>
            </a:xfrm>
            <a:custGeom>
              <a:avLst/>
              <a:gdLst/>
              <a:ahLst/>
              <a:cxnLst/>
              <a:rect l="l" t="t" r="r" b="b"/>
              <a:pathLst>
                <a:path w="43814" h="389889">
                  <a:moveTo>
                    <a:pt x="43319" y="346227"/>
                  </a:moveTo>
                  <a:lnTo>
                    <a:pt x="0" y="346227"/>
                  </a:lnTo>
                  <a:lnTo>
                    <a:pt x="0" y="389509"/>
                  </a:lnTo>
                  <a:lnTo>
                    <a:pt x="43319" y="389509"/>
                  </a:lnTo>
                  <a:lnTo>
                    <a:pt x="43319" y="346227"/>
                  </a:lnTo>
                  <a:close/>
                </a:path>
                <a:path w="43814" h="389889">
                  <a:moveTo>
                    <a:pt x="43319" y="259664"/>
                  </a:moveTo>
                  <a:lnTo>
                    <a:pt x="0" y="259664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259664"/>
                  </a:lnTo>
                  <a:close/>
                </a:path>
                <a:path w="43814" h="389889">
                  <a:moveTo>
                    <a:pt x="43319" y="86563"/>
                  </a:moveTo>
                  <a:lnTo>
                    <a:pt x="0" y="86563"/>
                  </a:lnTo>
                  <a:lnTo>
                    <a:pt x="0" y="216408"/>
                  </a:lnTo>
                  <a:lnTo>
                    <a:pt x="43319" y="216408"/>
                  </a:lnTo>
                  <a:lnTo>
                    <a:pt x="43319" y="86563"/>
                  </a:lnTo>
                  <a:close/>
                </a:path>
                <a:path w="43814" h="389889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113">
              <a:extLst>
                <a:ext uri="{FF2B5EF4-FFF2-40B4-BE49-F238E27FC236}">
                  <a16:creationId xmlns="" xmlns:a16="http://schemas.microsoft.com/office/drawing/2014/main" id="{E2802833-1A90-472A-750F-68580BB90CB4}"/>
                </a:ext>
              </a:extLst>
            </p:cNvPr>
            <p:cNvSpPr/>
            <p:nvPr/>
          </p:nvSpPr>
          <p:spPr>
            <a:xfrm>
              <a:off x="2316899" y="5486806"/>
              <a:ext cx="43815" cy="346710"/>
            </a:xfrm>
            <a:custGeom>
              <a:avLst/>
              <a:gdLst/>
              <a:ahLst/>
              <a:cxnLst/>
              <a:rect l="l" t="t" r="r" b="b"/>
              <a:pathLst>
                <a:path w="43814" h="346710">
                  <a:moveTo>
                    <a:pt x="43319" y="302945"/>
                  </a:moveTo>
                  <a:lnTo>
                    <a:pt x="0" y="302945"/>
                  </a:lnTo>
                  <a:lnTo>
                    <a:pt x="0" y="346227"/>
                  </a:lnTo>
                  <a:lnTo>
                    <a:pt x="43319" y="346227"/>
                  </a:lnTo>
                  <a:lnTo>
                    <a:pt x="43319" y="302945"/>
                  </a:lnTo>
                  <a:close/>
                </a:path>
                <a:path w="43814" h="346710">
                  <a:moveTo>
                    <a:pt x="43319" y="216382"/>
                  </a:moveTo>
                  <a:lnTo>
                    <a:pt x="0" y="216382"/>
                  </a:lnTo>
                  <a:lnTo>
                    <a:pt x="0" y="259664"/>
                  </a:lnTo>
                  <a:lnTo>
                    <a:pt x="43319" y="259664"/>
                  </a:lnTo>
                  <a:lnTo>
                    <a:pt x="43319" y="216382"/>
                  </a:lnTo>
                  <a:close/>
                </a:path>
                <a:path w="43814" h="346710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346710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114">
              <a:extLst>
                <a:ext uri="{FF2B5EF4-FFF2-40B4-BE49-F238E27FC236}">
                  <a16:creationId xmlns="" xmlns:a16="http://schemas.microsoft.com/office/drawing/2014/main" id="{7E381548-FC31-853F-1578-1F9378F39A6B}"/>
                </a:ext>
              </a:extLst>
            </p:cNvPr>
            <p:cNvSpPr/>
            <p:nvPr/>
          </p:nvSpPr>
          <p:spPr>
            <a:xfrm>
              <a:off x="2316899" y="5919584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15">
              <a:extLst>
                <a:ext uri="{FF2B5EF4-FFF2-40B4-BE49-F238E27FC236}">
                  <a16:creationId xmlns="" xmlns:a16="http://schemas.microsoft.com/office/drawing/2014/main" id="{A1E7310D-4A4E-8C0F-1FB9-722402658277}"/>
                </a:ext>
              </a:extLst>
            </p:cNvPr>
            <p:cNvSpPr/>
            <p:nvPr/>
          </p:nvSpPr>
          <p:spPr>
            <a:xfrm>
              <a:off x="2360218" y="501074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6">
              <a:extLst>
                <a:ext uri="{FF2B5EF4-FFF2-40B4-BE49-F238E27FC236}">
                  <a16:creationId xmlns="" xmlns:a16="http://schemas.microsoft.com/office/drawing/2014/main" id="{BE252392-38AB-94D5-3976-3FB9F21CDCF8}"/>
                </a:ext>
              </a:extLst>
            </p:cNvPr>
            <p:cNvSpPr/>
            <p:nvPr/>
          </p:nvSpPr>
          <p:spPr>
            <a:xfrm>
              <a:off x="2360218" y="5270411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17">
              <a:extLst>
                <a:ext uri="{FF2B5EF4-FFF2-40B4-BE49-F238E27FC236}">
                  <a16:creationId xmlns="" xmlns:a16="http://schemas.microsoft.com/office/drawing/2014/main" id="{D25C722E-475C-F512-C604-C2B01050859C}"/>
                </a:ext>
              </a:extLst>
            </p:cNvPr>
            <p:cNvSpPr/>
            <p:nvPr/>
          </p:nvSpPr>
          <p:spPr>
            <a:xfrm>
              <a:off x="2360218" y="540025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18">
              <a:extLst>
                <a:ext uri="{FF2B5EF4-FFF2-40B4-BE49-F238E27FC236}">
                  <a16:creationId xmlns="" xmlns:a16="http://schemas.microsoft.com/office/drawing/2014/main" id="{851C6D72-0005-78A8-3492-992D6CD84B32}"/>
                </a:ext>
              </a:extLst>
            </p:cNvPr>
            <p:cNvSpPr/>
            <p:nvPr/>
          </p:nvSpPr>
          <p:spPr>
            <a:xfrm>
              <a:off x="2360218" y="5530088"/>
              <a:ext cx="43815" cy="303530"/>
            </a:xfrm>
            <a:custGeom>
              <a:avLst/>
              <a:gdLst/>
              <a:ahLst/>
              <a:cxnLst/>
              <a:rect l="l" t="t" r="r" b="b"/>
              <a:pathLst>
                <a:path w="43814" h="303529">
                  <a:moveTo>
                    <a:pt x="43319" y="259664"/>
                  </a:moveTo>
                  <a:lnTo>
                    <a:pt x="0" y="259664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259664"/>
                  </a:lnTo>
                  <a:close/>
                </a:path>
                <a:path w="43814" h="303529">
                  <a:moveTo>
                    <a:pt x="43319" y="173101"/>
                  </a:moveTo>
                  <a:lnTo>
                    <a:pt x="0" y="173101"/>
                  </a:lnTo>
                  <a:lnTo>
                    <a:pt x="0" y="216382"/>
                  </a:lnTo>
                  <a:lnTo>
                    <a:pt x="43319" y="216382"/>
                  </a:lnTo>
                  <a:lnTo>
                    <a:pt x="43319" y="173101"/>
                  </a:lnTo>
                  <a:close/>
                </a:path>
                <a:path w="43814" h="303529">
                  <a:moveTo>
                    <a:pt x="43319" y="86550"/>
                  </a:moveTo>
                  <a:lnTo>
                    <a:pt x="0" y="86550"/>
                  </a:lnTo>
                  <a:lnTo>
                    <a:pt x="0" y="129832"/>
                  </a:lnTo>
                  <a:lnTo>
                    <a:pt x="43319" y="129832"/>
                  </a:lnTo>
                  <a:lnTo>
                    <a:pt x="43319" y="86550"/>
                  </a:lnTo>
                  <a:close/>
                </a:path>
                <a:path w="43814" h="303529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bject 119">
              <a:extLst>
                <a:ext uri="{FF2B5EF4-FFF2-40B4-BE49-F238E27FC236}">
                  <a16:creationId xmlns="" xmlns:a16="http://schemas.microsoft.com/office/drawing/2014/main" id="{EEA67CEF-20DF-4F23-804D-FE666A1E01F8}"/>
                </a:ext>
              </a:extLst>
            </p:cNvPr>
            <p:cNvSpPr/>
            <p:nvPr/>
          </p:nvSpPr>
          <p:spPr>
            <a:xfrm>
              <a:off x="2360218" y="5919584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120">
              <a:extLst>
                <a:ext uri="{FF2B5EF4-FFF2-40B4-BE49-F238E27FC236}">
                  <a16:creationId xmlns="" xmlns:a16="http://schemas.microsoft.com/office/drawing/2014/main" id="{EC70D967-4EB0-DF9B-6A22-DC5CAA91A156}"/>
                </a:ext>
              </a:extLst>
            </p:cNvPr>
            <p:cNvSpPr/>
            <p:nvPr/>
          </p:nvSpPr>
          <p:spPr>
            <a:xfrm>
              <a:off x="2403538" y="5010746"/>
              <a:ext cx="43815" cy="389890"/>
            </a:xfrm>
            <a:custGeom>
              <a:avLst/>
              <a:gdLst/>
              <a:ahLst/>
              <a:cxnLst/>
              <a:rect l="l" t="t" r="r" b="b"/>
              <a:pathLst>
                <a:path w="43814" h="389889">
                  <a:moveTo>
                    <a:pt x="43319" y="346227"/>
                  </a:moveTo>
                  <a:lnTo>
                    <a:pt x="0" y="346227"/>
                  </a:lnTo>
                  <a:lnTo>
                    <a:pt x="0" y="389509"/>
                  </a:lnTo>
                  <a:lnTo>
                    <a:pt x="43319" y="389509"/>
                  </a:lnTo>
                  <a:lnTo>
                    <a:pt x="43319" y="346227"/>
                  </a:lnTo>
                  <a:close/>
                </a:path>
                <a:path w="43814" h="389889">
                  <a:moveTo>
                    <a:pt x="43319" y="0"/>
                  </a:moveTo>
                  <a:lnTo>
                    <a:pt x="0" y="0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21">
              <a:extLst>
                <a:ext uri="{FF2B5EF4-FFF2-40B4-BE49-F238E27FC236}">
                  <a16:creationId xmlns="" xmlns:a16="http://schemas.microsoft.com/office/drawing/2014/main" id="{02252350-461A-0485-220E-007B682AE9F7}"/>
                </a:ext>
              </a:extLst>
            </p:cNvPr>
            <p:cNvSpPr/>
            <p:nvPr/>
          </p:nvSpPr>
          <p:spPr>
            <a:xfrm>
              <a:off x="2403538" y="5530088"/>
              <a:ext cx="43815" cy="433070"/>
            </a:xfrm>
            <a:custGeom>
              <a:avLst/>
              <a:gdLst/>
              <a:ahLst/>
              <a:cxnLst/>
              <a:rect l="l" t="t" r="r" b="b"/>
              <a:pathLst>
                <a:path w="43814" h="433070">
                  <a:moveTo>
                    <a:pt x="43319" y="346214"/>
                  </a:moveTo>
                  <a:lnTo>
                    <a:pt x="0" y="346214"/>
                  </a:lnTo>
                  <a:lnTo>
                    <a:pt x="0" y="432765"/>
                  </a:lnTo>
                  <a:lnTo>
                    <a:pt x="43319" y="432765"/>
                  </a:lnTo>
                  <a:lnTo>
                    <a:pt x="43319" y="346214"/>
                  </a:lnTo>
                  <a:close/>
                </a:path>
                <a:path w="43814" h="433070">
                  <a:moveTo>
                    <a:pt x="43319" y="129832"/>
                  </a:moveTo>
                  <a:lnTo>
                    <a:pt x="0" y="129832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129832"/>
                  </a:lnTo>
                  <a:close/>
                </a:path>
                <a:path w="43814" h="433070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22">
              <a:extLst>
                <a:ext uri="{FF2B5EF4-FFF2-40B4-BE49-F238E27FC236}">
                  <a16:creationId xmlns="" xmlns:a16="http://schemas.microsoft.com/office/drawing/2014/main" id="{48628077-DB20-A016-C60D-3B853B7B8AE8}"/>
                </a:ext>
              </a:extLst>
            </p:cNvPr>
            <p:cNvSpPr/>
            <p:nvPr/>
          </p:nvSpPr>
          <p:spPr>
            <a:xfrm>
              <a:off x="2403538" y="604941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8C8CB9E-EBAE-7CCC-4A57-CBCEB014E4AA}"/>
              </a:ext>
            </a:extLst>
          </p:cNvPr>
          <p:cNvSpPr txBox="1"/>
          <p:nvPr/>
        </p:nvSpPr>
        <p:spPr>
          <a:xfrm>
            <a:off x="8355140" y="4643781"/>
            <a:ext cx="3527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Агентство по привлечению инвестиций Самарской области</a:t>
            </a:r>
          </a:p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 (800) 505 90 36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 (846) 375 03 05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info@investinsamara.ru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78259651-A62C-CF3C-9ED2-AE9F9CF1959B}"/>
              </a:ext>
            </a:extLst>
          </p:cNvPr>
          <p:cNvGrpSpPr/>
          <p:nvPr/>
        </p:nvGrpSpPr>
        <p:grpSpPr>
          <a:xfrm>
            <a:off x="597755" y="4720960"/>
            <a:ext cx="1737606" cy="1735958"/>
            <a:chOff x="1363840" y="5010746"/>
            <a:chExt cx="1083513" cy="1082485"/>
          </a:xfrm>
        </p:grpSpPr>
        <p:grpSp>
          <p:nvGrpSpPr>
            <p:cNvPr id="43" name="object 106">
              <a:extLst>
                <a:ext uri="{FF2B5EF4-FFF2-40B4-BE49-F238E27FC236}">
                  <a16:creationId xmlns="" xmlns:a16="http://schemas.microsoft.com/office/drawing/2014/main" id="{ADE58473-1FAA-4376-91F6-F1FDB37FBEA4}"/>
                </a:ext>
              </a:extLst>
            </p:cNvPr>
            <p:cNvGrpSpPr/>
            <p:nvPr/>
          </p:nvGrpSpPr>
          <p:grpSpPr>
            <a:xfrm>
              <a:off x="1363840" y="5010746"/>
              <a:ext cx="953135" cy="1082040"/>
              <a:chOff x="1363840" y="5010746"/>
              <a:chExt cx="953135" cy="1082040"/>
            </a:xfrm>
          </p:grpSpPr>
          <p:sp>
            <p:nvSpPr>
              <p:cNvPr id="87" name="object 107">
                <a:extLst>
                  <a:ext uri="{FF2B5EF4-FFF2-40B4-BE49-F238E27FC236}">
                    <a16:creationId xmlns="" xmlns:a16="http://schemas.microsoft.com/office/drawing/2014/main" id="{233DF2AE-C7AE-BEC7-2B82-71C3155E45F7}"/>
                  </a:ext>
                </a:extLst>
              </p:cNvPr>
              <p:cNvSpPr/>
              <p:nvPr/>
            </p:nvSpPr>
            <p:spPr>
              <a:xfrm>
                <a:off x="1363840" y="5010746"/>
                <a:ext cx="476884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476885" h="1082039">
                    <a:moveTo>
                      <a:pt x="129959" y="476059"/>
                    </a:moveTo>
                    <a:lnTo>
                      <a:pt x="86639" y="476059"/>
                    </a:lnTo>
                    <a:lnTo>
                      <a:pt x="86639" y="432777"/>
                    </a:lnTo>
                    <a:lnTo>
                      <a:pt x="43319" y="432777"/>
                    </a:lnTo>
                    <a:lnTo>
                      <a:pt x="43319" y="476059"/>
                    </a:lnTo>
                    <a:lnTo>
                      <a:pt x="0" y="476059"/>
                    </a:lnTo>
                    <a:lnTo>
                      <a:pt x="0" y="649173"/>
                    </a:lnTo>
                    <a:lnTo>
                      <a:pt x="43319" y="649173"/>
                    </a:lnTo>
                    <a:lnTo>
                      <a:pt x="43319" y="605891"/>
                    </a:lnTo>
                    <a:lnTo>
                      <a:pt x="86639" y="605891"/>
                    </a:lnTo>
                    <a:lnTo>
                      <a:pt x="86639" y="562610"/>
                    </a:lnTo>
                    <a:lnTo>
                      <a:pt x="129959" y="562610"/>
                    </a:lnTo>
                    <a:lnTo>
                      <a:pt x="129959" y="476059"/>
                    </a:lnTo>
                    <a:close/>
                  </a:path>
                  <a:path w="476885" h="1082039">
                    <a:moveTo>
                      <a:pt x="173278" y="432777"/>
                    </a:moveTo>
                    <a:lnTo>
                      <a:pt x="129959" y="432777"/>
                    </a:lnTo>
                    <a:lnTo>
                      <a:pt x="129959" y="476059"/>
                    </a:lnTo>
                    <a:lnTo>
                      <a:pt x="173278" y="476059"/>
                    </a:lnTo>
                    <a:lnTo>
                      <a:pt x="173278" y="432777"/>
                    </a:lnTo>
                    <a:close/>
                  </a:path>
                  <a:path w="476885" h="1082039">
                    <a:moveTo>
                      <a:pt x="173278" y="346227"/>
                    </a:moveTo>
                    <a:lnTo>
                      <a:pt x="129959" y="346227"/>
                    </a:lnTo>
                    <a:lnTo>
                      <a:pt x="86639" y="346227"/>
                    </a:lnTo>
                    <a:lnTo>
                      <a:pt x="43319" y="346227"/>
                    </a:lnTo>
                    <a:lnTo>
                      <a:pt x="0" y="346227"/>
                    </a:lnTo>
                    <a:lnTo>
                      <a:pt x="0" y="432777"/>
                    </a:lnTo>
                    <a:lnTo>
                      <a:pt x="43319" y="432777"/>
                    </a:lnTo>
                    <a:lnTo>
                      <a:pt x="43319" y="389509"/>
                    </a:lnTo>
                    <a:lnTo>
                      <a:pt x="86639" y="389509"/>
                    </a:lnTo>
                    <a:lnTo>
                      <a:pt x="86639" y="432777"/>
                    </a:lnTo>
                    <a:lnTo>
                      <a:pt x="129959" y="432777"/>
                    </a:lnTo>
                    <a:lnTo>
                      <a:pt x="129959" y="389509"/>
                    </a:lnTo>
                    <a:lnTo>
                      <a:pt x="173278" y="389509"/>
                    </a:lnTo>
                    <a:lnTo>
                      <a:pt x="173278" y="346227"/>
                    </a:lnTo>
                    <a:close/>
                  </a:path>
                  <a:path w="476885" h="1082039">
                    <a:moveTo>
                      <a:pt x="216598" y="865555"/>
                    </a:moveTo>
                    <a:lnTo>
                      <a:pt x="173278" y="865555"/>
                    </a:lnTo>
                    <a:lnTo>
                      <a:pt x="129959" y="865555"/>
                    </a:lnTo>
                    <a:lnTo>
                      <a:pt x="86639" y="865555"/>
                    </a:lnTo>
                    <a:lnTo>
                      <a:pt x="86639" y="995387"/>
                    </a:lnTo>
                    <a:lnTo>
                      <a:pt x="129959" y="995387"/>
                    </a:lnTo>
                    <a:lnTo>
                      <a:pt x="173278" y="995387"/>
                    </a:lnTo>
                    <a:lnTo>
                      <a:pt x="216598" y="995387"/>
                    </a:lnTo>
                    <a:lnTo>
                      <a:pt x="216598" y="865555"/>
                    </a:lnTo>
                    <a:close/>
                  </a:path>
                  <a:path w="476885" h="1082039">
                    <a:moveTo>
                      <a:pt x="216598" y="519341"/>
                    </a:moveTo>
                    <a:lnTo>
                      <a:pt x="173278" y="519341"/>
                    </a:lnTo>
                    <a:lnTo>
                      <a:pt x="173278" y="562610"/>
                    </a:lnTo>
                    <a:lnTo>
                      <a:pt x="129959" y="562610"/>
                    </a:lnTo>
                    <a:lnTo>
                      <a:pt x="129959" y="605891"/>
                    </a:lnTo>
                    <a:lnTo>
                      <a:pt x="173278" y="605891"/>
                    </a:lnTo>
                    <a:lnTo>
                      <a:pt x="216598" y="605891"/>
                    </a:lnTo>
                    <a:lnTo>
                      <a:pt x="216598" y="519341"/>
                    </a:lnTo>
                    <a:close/>
                  </a:path>
                  <a:path w="476885" h="1082039">
                    <a:moveTo>
                      <a:pt x="216598" y="86563"/>
                    </a:moveTo>
                    <a:lnTo>
                      <a:pt x="173278" y="86563"/>
                    </a:lnTo>
                    <a:lnTo>
                      <a:pt x="129959" y="86563"/>
                    </a:lnTo>
                    <a:lnTo>
                      <a:pt x="86639" y="86563"/>
                    </a:lnTo>
                    <a:lnTo>
                      <a:pt x="86639" y="216408"/>
                    </a:lnTo>
                    <a:lnTo>
                      <a:pt x="129959" y="216408"/>
                    </a:lnTo>
                    <a:lnTo>
                      <a:pt x="173278" y="216408"/>
                    </a:lnTo>
                    <a:lnTo>
                      <a:pt x="216598" y="216408"/>
                    </a:lnTo>
                    <a:lnTo>
                      <a:pt x="216598" y="86563"/>
                    </a:lnTo>
                    <a:close/>
                  </a:path>
                  <a:path w="476885" h="1082039">
                    <a:moveTo>
                      <a:pt x="259918" y="476059"/>
                    </a:moveTo>
                    <a:lnTo>
                      <a:pt x="216598" y="476059"/>
                    </a:lnTo>
                    <a:lnTo>
                      <a:pt x="216598" y="519341"/>
                    </a:lnTo>
                    <a:lnTo>
                      <a:pt x="259918" y="519341"/>
                    </a:lnTo>
                    <a:lnTo>
                      <a:pt x="259918" y="476059"/>
                    </a:lnTo>
                    <a:close/>
                  </a:path>
                  <a:path w="476885" h="1082039">
                    <a:moveTo>
                      <a:pt x="303237" y="779005"/>
                    </a:moveTo>
                    <a:lnTo>
                      <a:pt x="259918" y="779005"/>
                    </a:lnTo>
                    <a:lnTo>
                      <a:pt x="259918" y="822286"/>
                    </a:lnTo>
                    <a:lnTo>
                      <a:pt x="259918" y="1038669"/>
                    </a:lnTo>
                    <a:lnTo>
                      <a:pt x="43319" y="1038669"/>
                    </a:lnTo>
                    <a:lnTo>
                      <a:pt x="43319" y="822286"/>
                    </a:lnTo>
                    <a:lnTo>
                      <a:pt x="259918" y="822286"/>
                    </a:lnTo>
                    <a:lnTo>
                      <a:pt x="259918" y="779005"/>
                    </a:lnTo>
                    <a:lnTo>
                      <a:pt x="0" y="779005"/>
                    </a:lnTo>
                    <a:lnTo>
                      <a:pt x="0" y="1081951"/>
                    </a:lnTo>
                    <a:lnTo>
                      <a:pt x="303237" y="1081951"/>
                    </a:lnTo>
                    <a:lnTo>
                      <a:pt x="303237" y="779005"/>
                    </a:lnTo>
                    <a:close/>
                  </a:path>
                  <a:path w="476885" h="1082039">
                    <a:moveTo>
                      <a:pt x="303237" y="692442"/>
                    </a:moveTo>
                    <a:lnTo>
                      <a:pt x="259918" y="692442"/>
                    </a:lnTo>
                    <a:lnTo>
                      <a:pt x="259918" y="649173"/>
                    </a:lnTo>
                    <a:lnTo>
                      <a:pt x="216598" y="649173"/>
                    </a:lnTo>
                    <a:lnTo>
                      <a:pt x="216598" y="692442"/>
                    </a:lnTo>
                    <a:lnTo>
                      <a:pt x="173278" y="692442"/>
                    </a:lnTo>
                    <a:lnTo>
                      <a:pt x="173278" y="649173"/>
                    </a:lnTo>
                    <a:lnTo>
                      <a:pt x="129959" y="649173"/>
                    </a:lnTo>
                    <a:lnTo>
                      <a:pt x="129959" y="605891"/>
                    </a:lnTo>
                    <a:lnTo>
                      <a:pt x="86639" y="605891"/>
                    </a:lnTo>
                    <a:lnTo>
                      <a:pt x="86639" y="649173"/>
                    </a:lnTo>
                    <a:lnTo>
                      <a:pt x="43319" y="649173"/>
                    </a:lnTo>
                    <a:lnTo>
                      <a:pt x="43319" y="692442"/>
                    </a:lnTo>
                    <a:lnTo>
                      <a:pt x="0" y="692442"/>
                    </a:lnTo>
                    <a:lnTo>
                      <a:pt x="0" y="735723"/>
                    </a:lnTo>
                    <a:lnTo>
                      <a:pt x="216598" y="735723"/>
                    </a:lnTo>
                    <a:lnTo>
                      <a:pt x="216598" y="692454"/>
                    </a:lnTo>
                    <a:lnTo>
                      <a:pt x="259918" y="692454"/>
                    </a:lnTo>
                    <a:lnTo>
                      <a:pt x="259918" y="735723"/>
                    </a:lnTo>
                    <a:lnTo>
                      <a:pt x="303237" y="735723"/>
                    </a:lnTo>
                    <a:lnTo>
                      <a:pt x="303237" y="692442"/>
                    </a:lnTo>
                    <a:close/>
                  </a:path>
                  <a:path w="476885" h="1082039">
                    <a:moveTo>
                      <a:pt x="303237" y="605891"/>
                    </a:moveTo>
                    <a:lnTo>
                      <a:pt x="259918" y="605891"/>
                    </a:lnTo>
                    <a:lnTo>
                      <a:pt x="259918" y="649173"/>
                    </a:lnTo>
                    <a:lnTo>
                      <a:pt x="303237" y="649173"/>
                    </a:lnTo>
                    <a:lnTo>
                      <a:pt x="303237" y="605891"/>
                    </a:lnTo>
                    <a:close/>
                  </a:path>
                  <a:path w="476885" h="1082039">
                    <a:moveTo>
                      <a:pt x="303237" y="519341"/>
                    </a:moveTo>
                    <a:lnTo>
                      <a:pt x="259918" y="519341"/>
                    </a:lnTo>
                    <a:lnTo>
                      <a:pt x="259918" y="562622"/>
                    </a:lnTo>
                    <a:lnTo>
                      <a:pt x="303237" y="562622"/>
                    </a:lnTo>
                    <a:lnTo>
                      <a:pt x="303237" y="519341"/>
                    </a:lnTo>
                    <a:close/>
                  </a:path>
                  <a:path w="476885" h="1082039">
                    <a:moveTo>
                      <a:pt x="303237" y="432777"/>
                    </a:moveTo>
                    <a:lnTo>
                      <a:pt x="259918" y="432777"/>
                    </a:lnTo>
                    <a:lnTo>
                      <a:pt x="259918" y="389509"/>
                    </a:lnTo>
                    <a:lnTo>
                      <a:pt x="216598" y="389509"/>
                    </a:lnTo>
                    <a:lnTo>
                      <a:pt x="216598" y="432790"/>
                    </a:lnTo>
                    <a:lnTo>
                      <a:pt x="259918" y="432790"/>
                    </a:lnTo>
                    <a:lnTo>
                      <a:pt x="259918" y="476059"/>
                    </a:lnTo>
                    <a:lnTo>
                      <a:pt x="303237" y="476059"/>
                    </a:lnTo>
                    <a:lnTo>
                      <a:pt x="303237" y="432777"/>
                    </a:lnTo>
                    <a:close/>
                  </a:path>
                  <a:path w="476885" h="1082039">
                    <a:moveTo>
                      <a:pt x="303237" y="346227"/>
                    </a:moveTo>
                    <a:lnTo>
                      <a:pt x="259918" y="346227"/>
                    </a:lnTo>
                    <a:lnTo>
                      <a:pt x="259918" y="389509"/>
                    </a:lnTo>
                    <a:lnTo>
                      <a:pt x="303237" y="389509"/>
                    </a:lnTo>
                    <a:lnTo>
                      <a:pt x="303237" y="346227"/>
                    </a:lnTo>
                    <a:close/>
                  </a:path>
                  <a:path w="476885" h="1082039">
                    <a:moveTo>
                      <a:pt x="303237" y="0"/>
                    </a:moveTo>
                    <a:lnTo>
                      <a:pt x="259918" y="0"/>
                    </a:lnTo>
                    <a:lnTo>
                      <a:pt x="259918" y="43281"/>
                    </a:lnTo>
                    <a:lnTo>
                      <a:pt x="259918" y="259664"/>
                    </a:lnTo>
                    <a:lnTo>
                      <a:pt x="43319" y="259664"/>
                    </a:lnTo>
                    <a:lnTo>
                      <a:pt x="43319" y="43281"/>
                    </a:lnTo>
                    <a:lnTo>
                      <a:pt x="259918" y="43281"/>
                    </a:lnTo>
                    <a:lnTo>
                      <a:pt x="259918" y="0"/>
                    </a:lnTo>
                    <a:lnTo>
                      <a:pt x="0" y="0"/>
                    </a:lnTo>
                    <a:lnTo>
                      <a:pt x="0" y="302945"/>
                    </a:lnTo>
                    <a:lnTo>
                      <a:pt x="303237" y="302945"/>
                    </a:lnTo>
                    <a:lnTo>
                      <a:pt x="303237" y="0"/>
                    </a:lnTo>
                    <a:close/>
                  </a:path>
                  <a:path w="476885" h="1082039">
                    <a:moveTo>
                      <a:pt x="346570" y="605891"/>
                    </a:moveTo>
                    <a:lnTo>
                      <a:pt x="303250" y="605891"/>
                    </a:lnTo>
                    <a:lnTo>
                      <a:pt x="303250" y="649173"/>
                    </a:lnTo>
                    <a:lnTo>
                      <a:pt x="346570" y="649173"/>
                    </a:lnTo>
                    <a:lnTo>
                      <a:pt x="346570" y="605891"/>
                    </a:lnTo>
                    <a:close/>
                  </a:path>
                  <a:path w="476885" h="1082039">
                    <a:moveTo>
                      <a:pt x="389890" y="735723"/>
                    </a:moveTo>
                    <a:lnTo>
                      <a:pt x="346570" y="735723"/>
                    </a:lnTo>
                    <a:lnTo>
                      <a:pt x="346570" y="779005"/>
                    </a:lnTo>
                    <a:lnTo>
                      <a:pt x="389890" y="779005"/>
                    </a:lnTo>
                    <a:lnTo>
                      <a:pt x="389890" y="735723"/>
                    </a:lnTo>
                    <a:close/>
                  </a:path>
                  <a:path w="476885" h="1082039">
                    <a:moveTo>
                      <a:pt x="389890" y="259664"/>
                    </a:moveTo>
                    <a:lnTo>
                      <a:pt x="346570" y="259664"/>
                    </a:lnTo>
                    <a:lnTo>
                      <a:pt x="346570" y="302945"/>
                    </a:lnTo>
                    <a:lnTo>
                      <a:pt x="389890" y="302945"/>
                    </a:lnTo>
                    <a:lnTo>
                      <a:pt x="389890" y="259664"/>
                    </a:lnTo>
                    <a:close/>
                  </a:path>
                  <a:path w="476885" h="1082039">
                    <a:moveTo>
                      <a:pt x="389890" y="0"/>
                    </a:moveTo>
                    <a:lnTo>
                      <a:pt x="346570" y="0"/>
                    </a:lnTo>
                    <a:lnTo>
                      <a:pt x="346570" y="43281"/>
                    </a:lnTo>
                    <a:lnTo>
                      <a:pt x="389890" y="43281"/>
                    </a:lnTo>
                    <a:lnTo>
                      <a:pt x="389890" y="0"/>
                    </a:lnTo>
                    <a:close/>
                  </a:path>
                  <a:path w="476885" h="1082039">
                    <a:moveTo>
                      <a:pt x="433209" y="952119"/>
                    </a:moveTo>
                    <a:lnTo>
                      <a:pt x="389890" y="952119"/>
                    </a:lnTo>
                    <a:lnTo>
                      <a:pt x="389890" y="908837"/>
                    </a:lnTo>
                    <a:lnTo>
                      <a:pt x="346570" y="908837"/>
                    </a:lnTo>
                    <a:lnTo>
                      <a:pt x="346570" y="1081951"/>
                    </a:lnTo>
                    <a:lnTo>
                      <a:pt x="389890" y="1081951"/>
                    </a:lnTo>
                    <a:lnTo>
                      <a:pt x="433209" y="1081951"/>
                    </a:lnTo>
                    <a:lnTo>
                      <a:pt x="433209" y="952119"/>
                    </a:lnTo>
                    <a:close/>
                  </a:path>
                  <a:path w="476885" h="1082039">
                    <a:moveTo>
                      <a:pt x="433209" y="865555"/>
                    </a:moveTo>
                    <a:lnTo>
                      <a:pt x="389890" y="865555"/>
                    </a:lnTo>
                    <a:lnTo>
                      <a:pt x="389890" y="908837"/>
                    </a:lnTo>
                    <a:lnTo>
                      <a:pt x="433209" y="908837"/>
                    </a:lnTo>
                    <a:lnTo>
                      <a:pt x="433209" y="865555"/>
                    </a:lnTo>
                    <a:close/>
                  </a:path>
                  <a:path w="476885" h="1082039">
                    <a:moveTo>
                      <a:pt x="433209" y="605891"/>
                    </a:moveTo>
                    <a:lnTo>
                      <a:pt x="389890" y="605891"/>
                    </a:lnTo>
                    <a:lnTo>
                      <a:pt x="389890" y="649173"/>
                    </a:lnTo>
                    <a:lnTo>
                      <a:pt x="346570" y="649173"/>
                    </a:lnTo>
                    <a:lnTo>
                      <a:pt x="346570" y="692454"/>
                    </a:lnTo>
                    <a:lnTo>
                      <a:pt x="389890" y="692454"/>
                    </a:lnTo>
                    <a:lnTo>
                      <a:pt x="433209" y="692442"/>
                    </a:lnTo>
                    <a:lnTo>
                      <a:pt x="433209" y="605891"/>
                    </a:lnTo>
                    <a:close/>
                  </a:path>
                  <a:path w="476885" h="1082039">
                    <a:moveTo>
                      <a:pt x="476529" y="692442"/>
                    </a:moveTo>
                    <a:lnTo>
                      <a:pt x="433209" y="692442"/>
                    </a:lnTo>
                    <a:lnTo>
                      <a:pt x="433209" y="865555"/>
                    </a:lnTo>
                    <a:lnTo>
                      <a:pt x="476529" y="865555"/>
                    </a:lnTo>
                    <a:lnTo>
                      <a:pt x="476529" y="692442"/>
                    </a:lnTo>
                    <a:close/>
                  </a:path>
                  <a:path w="476885" h="1082039">
                    <a:moveTo>
                      <a:pt x="476529" y="216408"/>
                    </a:moveTo>
                    <a:lnTo>
                      <a:pt x="433209" y="216408"/>
                    </a:lnTo>
                    <a:lnTo>
                      <a:pt x="433209" y="432777"/>
                    </a:lnTo>
                    <a:lnTo>
                      <a:pt x="389890" y="432777"/>
                    </a:lnTo>
                    <a:lnTo>
                      <a:pt x="389890" y="476059"/>
                    </a:lnTo>
                    <a:lnTo>
                      <a:pt x="389890" y="519341"/>
                    </a:lnTo>
                    <a:lnTo>
                      <a:pt x="346570" y="519341"/>
                    </a:lnTo>
                    <a:lnTo>
                      <a:pt x="346570" y="476059"/>
                    </a:lnTo>
                    <a:lnTo>
                      <a:pt x="389890" y="476059"/>
                    </a:lnTo>
                    <a:lnTo>
                      <a:pt x="389890" y="432777"/>
                    </a:lnTo>
                    <a:lnTo>
                      <a:pt x="389890" y="346227"/>
                    </a:lnTo>
                    <a:lnTo>
                      <a:pt x="346570" y="346227"/>
                    </a:lnTo>
                    <a:lnTo>
                      <a:pt x="346570" y="432777"/>
                    </a:lnTo>
                    <a:lnTo>
                      <a:pt x="303250" y="432777"/>
                    </a:lnTo>
                    <a:lnTo>
                      <a:pt x="303250" y="562610"/>
                    </a:lnTo>
                    <a:lnTo>
                      <a:pt x="346570" y="562610"/>
                    </a:lnTo>
                    <a:lnTo>
                      <a:pt x="346570" y="605891"/>
                    </a:lnTo>
                    <a:lnTo>
                      <a:pt x="389890" y="605891"/>
                    </a:lnTo>
                    <a:lnTo>
                      <a:pt x="389890" y="562610"/>
                    </a:lnTo>
                    <a:lnTo>
                      <a:pt x="433209" y="562610"/>
                    </a:lnTo>
                    <a:lnTo>
                      <a:pt x="476529" y="562635"/>
                    </a:lnTo>
                    <a:lnTo>
                      <a:pt x="476529" y="216408"/>
                    </a:lnTo>
                    <a:close/>
                  </a:path>
                  <a:path w="476885" h="1082039">
                    <a:moveTo>
                      <a:pt x="476529" y="0"/>
                    </a:moveTo>
                    <a:lnTo>
                      <a:pt x="433209" y="0"/>
                    </a:lnTo>
                    <a:lnTo>
                      <a:pt x="433209" y="43281"/>
                    </a:lnTo>
                    <a:lnTo>
                      <a:pt x="389890" y="43281"/>
                    </a:lnTo>
                    <a:lnTo>
                      <a:pt x="389890" y="86563"/>
                    </a:lnTo>
                    <a:lnTo>
                      <a:pt x="346570" y="86563"/>
                    </a:lnTo>
                    <a:lnTo>
                      <a:pt x="346570" y="216408"/>
                    </a:lnTo>
                    <a:lnTo>
                      <a:pt x="389890" y="216408"/>
                    </a:lnTo>
                    <a:lnTo>
                      <a:pt x="389890" y="173126"/>
                    </a:lnTo>
                    <a:lnTo>
                      <a:pt x="433209" y="173126"/>
                    </a:lnTo>
                    <a:lnTo>
                      <a:pt x="476529" y="173113"/>
                    </a:lnTo>
                    <a:lnTo>
                      <a:pt x="47652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object 108">
                <a:extLst>
                  <a:ext uri="{FF2B5EF4-FFF2-40B4-BE49-F238E27FC236}">
                    <a16:creationId xmlns="" xmlns:a16="http://schemas.microsoft.com/office/drawing/2014/main" id="{214D85FD-B571-5F5E-37CC-353E0F1C9D7E}"/>
                  </a:ext>
                </a:extLst>
              </p:cNvPr>
              <p:cNvSpPr/>
              <p:nvPr/>
            </p:nvSpPr>
            <p:spPr>
              <a:xfrm>
                <a:off x="1797050" y="5010746"/>
                <a:ext cx="520065" cy="1082040"/>
              </a:xfrm>
              <a:custGeom>
                <a:avLst/>
                <a:gdLst/>
                <a:ahLst/>
                <a:cxnLst/>
                <a:rect l="l" t="t" r="r" b="b"/>
                <a:pathLst>
                  <a:path w="520064" h="1082039">
                    <a:moveTo>
                      <a:pt x="43319" y="1038669"/>
                    </a:moveTo>
                    <a:lnTo>
                      <a:pt x="0" y="1038669"/>
                    </a:lnTo>
                    <a:lnTo>
                      <a:pt x="0" y="1081951"/>
                    </a:lnTo>
                    <a:lnTo>
                      <a:pt x="43319" y="1081951"/>
                    </a:lnTo>
                    <a:lnTo>
                      <a:pt x="43319" y="1038669"/>
                    </a:lnTo>
                    <a:close/>
                  </a:path>
                  <a:path w="520064" h="1082039">
                    <a:moveTo>
                      <a:pt x="43319" y="692442"/>
                    </a:moveTo>
                    <a:lnTo>
                      <a:pt x="0" y="692442"/>
                    </a:lnTo>
                    <a:lnTo>
                      <a:pt x="0" y="865555"/>
                    </a:lnTo>
                    <a:lnTo>
                      <a:pt x="43319" y="865555"/>
                    </a:lnTo>
                    <a:lnTo>
                      <a:pt x="43319" y="692442"/>
                    </a:lnTo>
                    <a:close/>
                  </a:path>
                  <a:path w="520064" h="1082039">
                    <a:moveTo>
                      <a:pt x="173278" y="605891"/>
                    </a:moveTo>
                    <a:lnTo>
                      <a:pt x="129959" y="605891"/>
                    </a:lnTo>
                    <a:lnTo>
                      <a:pt x="129959" y="649173"/>
                    </a:lnTo>
                    <a:lnTo>
                      <a:pt x="173278" y="649173"/>
                    </a:lnTo>
                    <a:lnTo>
                      <a:pt x="173278" y="605891"/>
                    </a:lnTo>
                    <a:close/>
                  </a:path>
                  <a:path w="520064" h="1082039">
                    <a:moveTo>
                      <a:pt x="173278" y="0"/>
                    </a:moveTo>
                    <a:lnTo>
                      <a:pt x="129959" y="0"/>
                    </a:lnTo>
                    <a:lnTo>
                      <a:pt x="86639" y="0"/>
                    </a:lnTo>
                    <a:lnTo>
                      <a:pt x="86639" y="43281"/>
                    </a:lnTo>
                    <a:lnTo>
                      <a:pt x="43319" y="43281"/>
                    </a:lnTo>
                    <a:lnTo>
                      <a:pt x="43319" y="86563"/>
                    </a:lnTo>
                    <a:lnTo>
                      <a:pt x="86639" y="86563"/>
                    </a:lnTo>
                    <a:lnTo>
                      <a:pt x="129959" y="86550"/>
                    </a:lnTo>
                    <a:lnTo>
                      <a:pt x="129959" y="43281"/>
                    </a:lnTo>
                    <a:lnTo>
                      <a:pt x="173278" y="43281"/>
                    </a:lnTo>
                    <a:lnTo>
                      <a:pt x="173278" y="0"/>
                    </a:lnTo>
                    <a:close/>
                  </a:path>
                  <a:path w="520064" h="1082039">
                    <a:moveTo>
                      <a:pt x="259918" y="476059"/>
                    </a:moveTo>
                    <a:lnTo>
                      <a:pt x="216598" y="476059"/>
                    </a:lnTo>
                    <a:lnTo>
                      <a:pt x="216598" y="519341"/>
                    </a:lnTo>
                    <a:lnTo>
                      <a:pt x="259918" y="519341"/>
                    </a:lnTo>
                    <a:lnTo>
                      <a:pt x="259918" y="476059"/>
                    </a:lnTo>
                    <a:close/>
                  </a:path>
                  <a:path w="520064" h="1082039">
                    <a:moveTo>
                      <a:pt x="259918" y="302945"/>
                    </a:moveTo>
                    <a:lnTo>
                      <a:pt x="216598" y="302945"/>
                    </a:lnTo>
                    <a:lnTo>
                      <a:pt x="216598" y="346227"/>
                    </a:lnTo>
                    <a:lnTo>
                      <a:pt x="259918" y="346227"/>
                    </a:lnTo>
                    <a:lnTo>
                      <a:pt x="259918" y="302945"/>
                    </a:lnTo>
                    <a:close/>
                  </a:path>
                  <a:path w="520064" h="1082039">
                    <a:moveTo>
                      <a:pt x="303237" y="692442"/>
                    </a:moveTo>
                    <a:lnTo>
                      <a:pt x="259918" y="692442"/>
                    </a:lnTo>
                    <a:lnTo>
                      <a:pt x="259918" y="649173"/>
                    </a:lnTo>
                    <a:lnTo>
                      <a:pt x="216598" y="649173"/>
                    </a:lnTo>
                    <a:lnTo>
                      <a:pt x="173278" y="649173"/>
                    </a:lnTo>
                    <a:lnTo>
                      <a:pt x="173278" y="692442"/>
                    </a:lnTo>
                    <a:lnTo>
                      <a:pt x="129959" y="692442"/>
                    </a:lnTo>
                    <a:lnTo>
                      <a:pt x="129959" y="735723"/>
                    </a:lnTo>
                    <a:lnTo>
                      <a:pt x="173278" y="735723"/>
                    </a:lnTo>
                    <a:lnTo>
                      <a:pt x="216598" y="735723"/>
                    </a:lnTo>
                    <a:lnTo>
                      <a:pt x="259918" y="735723"/>
                    </a:lnTo>
                    <a:lnTo>
                      <a:pt x="259918" y="822286"/>
                    </a:lnTo>
                    <a:lnTo>
                      <a:pt x="216598" y="822286"/>
                    </a:lnTo>
                    <a:lnTo>
                      <a:pt x="216598" y="779005"/>
                    </a:lnTo>
                    <a:lnTo>
                      <a:pt x="173278" y="779005"/>
                    </a:lnTo>
                    <a:lnTo>
                      <a:pt x="129959" y="779005"/>
                    </a:lnTo>
                    <a:lnTo>
                      <a:pt x="129959" y="822286"/>
                    </a:lnTo>
                    <a:lnTo>
                      <a:pt x="173278" y="822286"/>
                    </a:lnTo>
                    <a:lnTo>
                      <a:pt x="173278" y="952119"/>
                    </a:lnTo>
                    <a:lnTo>
                      <a:pt x="129959" y="952119"/>
                    </a:lnTo>
                    <a:lnTo>
                      <a:pt x="129959" y="908837"/>
                    </a:lnTo>
                    <a:lnTo>
                      <a:pt x="86639" y="908837"/>
                    </a:lnTo>
                    <a:lnTo>
                      <a:pt x="86639" y="865568"/>
                    </a:lnTo>
                    <a:lnTo>
                      <a:pt x="129959" y="865568"/>
                    </a:lnTo>
                    <a:lnTo>
                      <a:pt x="129959" y="822286"/>
                    </a:lnTo>
                    <a:lnTo>
                      <a:pt x="86639" y="822286"/>
                    </a:lnTo>
                    <a:lnTo>
                      <a:pt x="86639" y="865555"/>
                    </a:lnTo>
                    <a:lnTo>
                      <a:pt x="43319" y="865555"/>
                    </a:lnTo>
                    <a:lnTo>
                      <a:pt x="43319" y="952119"/>
                    </a:lnTo>
                    <a:lnTo>
                      <a:pt x="0" y="952119"/>
                    </a:lnTo>
                    <a:lnTo>
                      <a:pt x="0" y="995400"/>
                    </a:lnTo>
                    <a:lnTo>
                      <a:pt x="43319" y="995400"/>
                    </a:lnTo>
                    <a:lnTo>
                      <a:pt x="86639" y="995387"/>
                    </a:lnTo>
                    <a:lnTo>
                      <a:pt x="86639" y="1038669"/>
                    </a:lnTo>
                    <a:lnTo>
                      <a:pt x="129959" y="1038669"/>
                    </a:lnTo>
                    <a:lnTo>
                      <a:pt x="129959" y="1081951"/>
                    </a:lnTo>
                    <a:lnTo>
                      <a:pt x="173278" y="1081951"/>
                    </a:lnTo>
                    <a:lnTo>
                      <a:pt x="216598" y="1081951"/>
                    </a:lnTo>
                    <a:lnTo>
                      <a:pt x="216598" y="1038669"/>
                    </a:lnTo>
                    <a:lnTo>
                      <a:pt x="173278" y="1038669"/>
                    </a:lnTo>
                    <a:lnTo>
                      <a:pt x="173278" y="995400"/>
                    </a:lnTo>
                    <a:lnTo>
                      <a:pt x="216598" y="995400"/>
                    </a:lnTo>
                    <a:lnTo>
                      <a:pt x="216598" y="1038669"/>
                    </a:lnTo>
                    <a:lnTo>
                      <a:pt x="259918" y="1038669"/>
                    </a:lnTo>
                    <a:lnTo>
                      <a:pt x="259918" y="908837"/>
                    </a:lnTo>
                    <a:lnTo>
                      <a:pt x="216598" y="908837"/>
                    </a:lnTo>
                    <a:lnTo>
                      <a:pt x="216598" y="865568"/>
                    </a:lnTo>
                    <a:lnTo>
                      <a:pt x="259918" y="865568"/>
                    </a:lnTo>
                    <a:lnTo>
                      <a:pt x="259918" y="908837"/>
                    </a:lnTo>
                    <a:lnTo>
                      <a:pt x="303237" y="908837"/>
                    </a:lnTo>
                    <a:lnTo>
                      <a:pt x="303237" y="692442"/>
                    </a:lnTo>
                    <a:close/>
                  </a:path>
                  <a:path w="520064" h="1082039">
                    <a:moveTo>
                      <a:pt x="303237" y="562610"/>
                    </a:moveTo>
                    <a:lnTo>
                      <a:pt x="259918" y="562610"/>
                    </a:lnTo>
                    <a:lnTo>
                      <a:pt x="216598" y="562610"/>
                    </a:lnTo>
                    <a:lnTo>
                      <a:pt x="216598" y="519341"/>
                    </a:lnTo>
                    <a:lnTo>
                      <a:pt x="173278" y="519341"/>
                    </a:lnTo>
                    <a:lnTo>
                      <a:pt x="173278" y="476059"/>
                    </a:lnTo>
                    <a:lnTo>
                      <a:pt x="216598" y="476059"/>
                    </a:lnTo>
                    <a:lnTo>
                      <a:pt x="216598" y="346227"/>
                    </a:lnTo>
                    <a:lnTo>
                      <a:pt x="173278" y="346227"/>
                    </a:lnTo>
                    <a:lnTo>
                      <a:pt x="173278" y="432777"/>
                    </a:lnTo>
                    <a:lnTo>
                      <a:pt x="129959" y="432777"/>
                    </a:lnTo>
                    <a:lnTo>
                      <a:pt x="129959" y="259689"/>
                    </a:lnTo>
                    <a:lnTo>
                      <a:pt x="173278" y="259689"/>
                    </a:lnTo>
                    <a:lnTo>
                      <a:pt x="173278" y="302945"/>
                    </a:lnTo>
                    <a:lnTo>
                      <a:pt x="216598" y="302945"/>
                    </a:lnTo>
                    <a:lnTo>
                      <a:pt x="216598" y="259664"/>
                    </a:lnTo>
                    <a:lnTo>
                      <a:pt x="173278" y="259664"/>
                    </a:lnTo>
                    <a:lnTo>
                      <a:pt x="173278" y="216408"/>
                    </a:lnTo>
                    <a:lnTo>
                      <a:pt x="129959" y="216408"/>
                    </a:lnTo>
                    <a:lnTo>
                      <a:pt x="129959" y="259664"/>
                    </a:lnTo>
                    <a:lnTo>
                      <a:pt x="86639" y="259664"/>
                    </a:lnTo>
                    <a:lnTo>
                      <a:pt x="86639" y="346227"/>
                    </a:lnTo>
                    <a:lnTo>
                      <a:pt x="43319" y="346227"/>
                    </a:lnTo>
                    <a:lnTo>
                      <a:pt x="43319" y="389509"/>
                    </a:lnTo>
                    <a:lnTo>
                      <a:pt x="86639" y="389509"/>
                    </a:lnTo>
                    <a:lnTo>
                      <a:pt x="86639" y="432777"/>
                    </a:lnTo>
                    <a:lnTo>
                      <a:pt x="43319" y="432777"/>
                    </a:lnTo>
                    <a:lnTo>
                      <a:pt x="43319" y="476059"/>
                    </a:lnTo>
                    <a:lnTo>
                      <a:pt x="86639" y="476059"/>
                    </a:lnTo>
                    <a:lnTo>
                      <a:pt x="129959" y="476059"/>
                    </a:lnTo>
                    <a:lnTo>
                      <a:pt x="129959" y="519341"/>
                    </a:lnTo>
                    <a:lnTo>
                      <a:pt x="86639" y="519341"/>
                    </a:lnTo>
                    <a:lnTo>
                      <a:pt x="86639" y="562610"/>
                    </a:lnTo>
                    <a:lnTo>
                      <a:pt x="43319" y="562610"/>
                    </a:lnTo>
                    <a:lnTo>
                      <a:pt x="43319" y="692442"/>
                    </a:lnTo>
                    <a:lnTo>
                      <a:pt x="86639" y="692442"/>
                    </a:lnTo>
                    <a:lnTo>
                      <a:pt x="86639" y="605891"/>
                    </a:lnTo>
                    <a:lnTo>
                      <a:pt x="129959" y="605891"/>
                    </a:lnTo>
                    <a:lnTo>
                      <a:pt x="129959" y="562610"/>
                    </a:lnTo>
                    <a:lnTo>
                      <a:pt x="173278" y="562610"/>
                    </a:lnTo>
                    <a:lnTo>
                      <a:pt x="173278" y="605891"/>
                    </a:lnTo>
                    <a:lnTo>
                      <a:pt x="216598" y="605891"/>
                    </a:lnTo>
                    <a:lnTo>
                      <a:pt x="259918" y="605891"/>
                    </a:lnTo>
                    <a:lnTo>
                      <a:pt x="303237" y="605891"/>
                    </a:lnTo>
                    <a:lnTo>
                      <a:pt x="303237" y="562610"/>
                    </a:lnTo>
                    <a:close/>
                  </a:path>
                  <a:path w="520064" h="1082039">
                    <a:moveTo>
                      <a:pt x="303237" y="389509"/>
                    </a:moveTo>
                    <a:lnTo>
                      <a:pt x="259918" y="389509"/>
                    </a:lnTo>
                    <a:lnTo>
                      <a:pt x="259918" y="432790"/>
                    </a:lnTo>
                    <a:lnTo>
                      <a:pt x="303237" y="432790"/>
                    </a:lnTo>
                    <a:lnTo>
                      <a:pt x="303237" y="389509"/>
                    </a:lnTo>
                    <a:close/>
                  </a:path>
                  <a:path w="520064" h="1082039">
                    <a:moveTo>
                      <a:pt x="303237" y="259664"/>
                    </a:moveTo>
                    <a:lnTo>
                      <a:pt x="259918" y="259664"/>
                    </a:lnTo>
                    <a:lnTo>
                      <a:pt x="259918" y="302945"/>
                    </a:lnTo>
                    <a:lnTo>
                      <a:pt x="303237" y="302945"/>
                    </a:lnTo>
                    <a:lnTo>
                      <a:pt x="303237" y="259664"/>
                    </a:lnTo>
                    <a:close/>
                  </a:path>
                  <a:path w="520064" h="1082039">
                    <a:moveTo>
                      <a:pt x="303237" y="173113"/>
                    </a:moveTo>
                    <a:lnTo>
                      <a:pt x="259918" y="173113"/>
                    </a:lnTo>
                    <a:lnTo>
                      <a:pt x="259918" y="129832"/>
                    </a:lnTo>
                    <a:lnTo>
                      <a:pt x="216598" y="129832"/>
                    </a:lnTo>
                    <a:lnTo>
                      <a:pt x="216598" y="86563"/>
                    </a:lnTo>
                    <a:lnTo>
                      <a:pt x="173278" y="86563"/>
                    </a:lnTo>
                    <a:lnTo>
                      <a:pt x="129959" y="86563"/>
                    </a:lnTo>
                    <a:lnTo>
                      <a:pt x="129959" y="129832"/>
                    </a:lnTo>
                    <a:lnTo>
                      <a:pt x="86639" y="129832"/>
                    </a:lnTo>
                    <a:lnTo>
                      <a:pt x="86639" y="173113"/>
                    </a:lnTo>
                    <a:lnTo>
                      <a:pt x="43319" y="173113"/>
                    </a:lnTo>
                    <a:lnTo>
                      <a:pt x="43319" y="259664"/>
                    </a:lnTo>
                    <a:lnTo>
                      <a:pt x="86639" y="259664"/>
                    </a:lnTo>
                    <a:lnTo>
                      <a:pt x="86639" y="216395"/>
                    </a:lnTo>
                    <a:lnTo>
                      <a:pt x="129959" y="216395"/>
                    </a:lnTo>
                    <a:lnTo>
                      <a:pt x="129959" y="173113"/>
                    </a:lnTo>
                    <a:lnTo>
                      <a:pt x="173278" y="173113"/>
                    </a:lnTo>
                    <a:lnTo>
                      <a:pt x="173278" y="216408"/>
                    </a:lnTo>
                    <a:lnTo>
                      <a:pt x="216598" y="216408"/>
                    </a:lnTo>
                    <a:lnTo>
                      <a:pt x="259918" y="216395"/>
                    </a:lnTo>
                    <a:lnTo>
                      <a:pt x="303237" y="216395"/>
                    </a:lnTo>
                    <a:lnTo>
                      <a:pt x="303237" y="173113"/>
                    </a:lnTo>
                    <a:close/>
                  </a:path>
                  <a:path w="520064" h="1082039">
                    <a:moveTo>
                      <a:pt x="303237" y="0"/>
                    </a:moveTo>
                    <a:lnTo>
                      <a:pt x="259918" y="0"/>
                    </a:lnTo>
                    <a:lnTo>
                      <a:pt x="259918" y="129832"/>
                    </a:lnTo>
                    <a:lnTo>
                      <a:pt x="303237" y="129832"/>
                    </a:lnTo>
                    <a:lnTo>
                      <a:pt x="303237" y="0"/>
                    </a:lnTo>
                    <a:close/>
                  </a:path>
                  <a:path w="520064" h="1082039">
                    <a:moveTo>
                      <a:pt x="346570" y="1038669"/>
                    </a:moveTo>
                    <a:lnTo>
                      <a:pt x="303250" y="1038669"/>
                    </a:lnTo>
                    <a:lnTo>
                      <a:pt x="303250" y="1081951"/>
                    </a:lnTo>
                    <a:lnTo>
                      <a:pt x="346570" y="1081951"/>
                    </a:lnTo>
                    <a:lnTo>
                      <a:pt x="346570" y="1038669"/>
                    </a:lnTo>
                    <a:close/>
                  </a:path>
                  <a:path w="520064" h="1082039">
                    <a:moveTo>
                      <a:pt x="346570" y="346227"/>
                    </a:moveTo>
                    <a:lnTo>
                      <a:pt x="303250" y="346227"/>
                    </a:lnTo>
                    <a:lnTo>
                      <a:pt x="303250" y="432777"/>
                    </a:lnTo>
                    <a:lnTo>
                      <a:pt x="346570" y="432777"/>
                    </a:lnTo>
                    <a:lnTo>
                      <a:pt x="346570" y="346227"/>
                    </a:lnTo>
                    <a:close/>
                  </a:path>
                  <a:path w="520064" h="1082039">
                    <a:moveTo>
                      <a:pt x="389890" y="779005"/>
                    </a:moveTo>
                    <a:lnTo>
                      <a:pt x="346570" y="779005"/>
                    </a:lnTo>
                    <a:lnTo>
                      <a:pt x="346570" y="822286"/>
                    </a:lnTo>
                    <a:lnTo>
                      <a:pt x="389890" y="822286"/>
                    </a:lnTo>
                    <a:lnTo>
                      <a:pt x="389890" y="779005"/>
                    </a:lnTo>
                    <a:close/>
                  </a:path>
                  <a:path w="520064" h="1082039">
                    <a:moveTo>
                      <a:pt x="433209" y="389509"/>
                    </a:moveTo>
                    <a:lnTo>
                      <a:pt x="389890" y="389509"/>
                    </a:lnTo>
                    <a:lnTo>
                      <a:pt x="389890" y="432790"/>
                    </a:lnTo>
                    <a:lnTo>
                      <a:pt x="433209" y="432790"/>
                    </a:lnTo>
                    <a:lnTo>
                      <a:pt x="433209" y="389509"/>
                    </a:lnTo>
                    <a:close/>
                  </a:path>
                  <a:path w="520064" h="1082039">
                    <a:moveTo>
                      <a:pt x="476529" y="476059"/>
                    </a:moveTo>
                    <a:lnTo>
                      <a:pt x="433209" y="476059"/>
                    </a:lnTo>
                    <a:lnTo>
                      <a:pt x="433209" y="562610"/>
                    </a:lnTo>
                    <a:lnTo>
                      <a:pt x="389890" y="562610"/>
                    </a:lnTo>
                    <a:lnTo>
                      <a:pt x="389890" y="476059"/>
                    </a:lnTo>
                    <a:lnTo>
                      <a:pt x="346570" y="476059"/>
                    </a:lnTo>
                    <a:lnTo>
                      <a:pt x="346570" y="519341"/>
                    </a:lnTo>
                    <a:lnTo>
                      <a:pt x="303250" y="519341"/>
                    </a:lnTo>
                    <a:lnTo>
                      <a:pt x="303250" y="735736"/>
                    </a:lnTo>
                    <a:lnTo>
                      <a:pt x="346570" y="735736"/>
                    </a:lnTo>
                    <a:lnTo>
                      <a:pt x="389890" y="735723"/>
                    </a:lnTo>
                    <a:lnTo>
                      <a:pt x="433209" y="735723"/>
                    </a:lnTo>
                    <a:lnTo>
                      <a:pt x="433209" y="865555"/>
                    </a:lnTo>
                    <a:lnTo>
                      <a:pt x="433209" y="908837"/>
                    </a:lnTo>
                    <a:lnTo>
                      <a:pt x="433209" y="952119"/>
                    </a:lnTo>
                    <a:lnTo>
                      <a:pt x="389890" y="952119"/>
                    </a:lnTo>
                    <a:lnTo>
                      <a:pt x="389890" y="908837"/>
                    </a:lnTo>
                    <a:lnTo>
                      <a:pt x="433209" y="908837"/>
                    </a:lnTo>
                    <a:lnTo>
                      <a:pt x="433209" y="865555"/>
                    </a:lnTo>
                    <a:lnTo>
                      <a:pt x="389890" y="865555"/>
                    </a:lnTo>
                    <a:lnTo>
                      <a:pt x="346570" y="865555"/>
                    </a:lnTo>
                    <a:lnTo>
                      <a:pt x="303250" y="865555"/>
                    </a:lnTo>
                    <a:lnTo>
                      <a:pt x="303250" y="952106"/>
                    </a:lnTo>
                    <a:lnTo>
                      <a:pt x="346570" y="952106"/>
                    </a:lnTo>
                    <a:lnTo>
                      <a:pt x="346570" y="995387"/>
                    </a:lnTo>
                    <a:lnTo>
                      <a:pt x="389890" y="995387"/>
                    </a:lnTo>
                    <a:lnTo>
                      <a:pt x="433209" y="995400"/>
                    </a:lnTo>
                    <a:lnTo>
                      <a:pt x="433209" y="1038669"/>
                    </a:lnTo>
                    <a:lnTo>
                      <a:pt x="389890" y="1038669"/>
                    </a:lnTo>
                    <a:lnTo>
                      <a:pt x="389890" y="1081951"/>
                    </a:lnTo>
                    <a:lnTo>
                      <a:pt x="433209" y="1081951"/>
                    </a:lnTo>
                    <a:lnTo>
                      <a:pt x="476529" y="1081951"/>
                    </a:lnTo>
                    <a:lnTo>
                      <a:pt x="476529" y="649173"/>
                    </a:lnTo>
                    <a:lnTo>
                      <a:pt x="433209" y="649173"/>
                    </a:lnTo>
                    <a:lnTo>
                      <a:pt x="433209" y="692442"/>
                    </a:lnTo>
                    <a:lnTo>
                      <a:pt x="389890" y="692442"/>
                    </a:lnTo>
                    <a:lnTo>
                      <a:pt x="389890" y="649173"/>
                    </a:lnTo>
                    <a:lnTo>
                      <a:pt x="346570" y="649173"/>
                    </a:lnTo>
                    <a:lnTo>
                      <a:pt x="346570" y="605891"/>
                    </a:lnTo>
                    <a:lnTo>
                      <a:pt x="389890" y="605891"/>
                    </a:lnTo>
                    <a:lnTo>
                      <a:pt x="433209" y="605891"/>
                    </a:lnTo>
                    <a:lnTo>
                      <a:pt x="476529" y="605891"/>
                    </a:lnTo>
                    <a:lnTo>
                      <a:pt x="476529" y="476059"/>
                    </a:lnTo>
                    <a:close/>
                  </a:path>
                  <a:path w="520064" h="1082039">
                    <a:moveTo>
                      <a:pt x="519849" y="346227"/>
                    </a:moveTo>
                    <a:lnTo>
                      <a:pt x="476529" y="346227"/>
                    </a:lnTo>
                    <a:lnTo>
                      <a:pt x="433209" y="346227"/>
                    </a:lnTo>
                    <a:lnTo>
                      <a:pt x="433209" y="389509"/>
                    </a:lnTo>
                    <a:lnTo>
                      <a:pt x="476529" y="389509"/>
                    </a:lnTo>
                    <a:lnTo>
                      <a:pt x="519849" y="389509"/>
                    </a:lnTo>
                    <a:lnTo>
                      <a:pt x="519849" y="346227"/>
                    </a:lnTo>
                    <a:close/>
                  </a:path>
                  <a:path w="520064" h="1082039">
                    <a:moveTo>
                      <a:pt x="519849" y="86563"/>
                    </a:moveTo>
                    <a:lnTo>
                      <a:pt x="476529" y="86563"/>
                    </a:lnTo>
                    <a:lnTo>
                      <a:pt x="433209" y="86563"/>
                    </a:lnTo>
                    <a:lnTo>
                      <a:pt x="433209" y="216408"/>
                    </a:lnTo>
                    <a:lnTo>
                      <a:pt x="476529" y="216408"/>
                    </a:lnTo>
                    <a:lnTo>
                      <a:pt x="519849" y="216408"/>
                    </a:lnTo>
                    <a:lnTo>
                      <a:pt x="519849" y="86563"/>
                    </a:lnTo>
                    <a:close/>
                  </a:path>
                  <a:path w="520064" h="1082039">
                    <a:moveTo>
                      <a:pt x="519849" y="0"/>
                    </a:moveTo>
                    <a:lnTo>
                      <a:pt x="476529" y="0"/>
                    </a:lnTo>
                    <a:lnTo>
                      <a:pt x="433209" y="0"/>
                    </a:lnTo>
                    <a:lnTo>
                      <a:pt x="389890" y="0"/>
                    </a:lnTo>
                    <a:lnTo>
                      <a:pt x="346570" y="0"/>
                    </a:lnTo>
                    <a:lnTo>
                      <a:pt x="346570" y="302945"/>
                    </a:lnTo>
                    <a:lnTo>
                      <a:pt x="389890" y="302945"/>
                    </a:lnTo>
                    <a:lnTo>
                      <a:pt x="433209" y="302945"/>
                    </a:lnTo>
                    <a:lnTo>
                      <a:pt x="476529" y="302945"/>
                    </a:lnTo>
                    <a:lnTo>
                      <a:pt x="519849" y="302945"/>
                    </a:lnTo>
                    <a:lnTo>
                      <a:pt x="519849" y="259664"/>
                    </a:lnTo>
                    <a:lnTo>
                      <a:pt x="476529" y="259664"/>
                    </a:lnTo>
                    <a:lnTo>
                      <a:pt x="433209" y="259664"/>
                    </a:lnTo>
                    <a:lnTo>
                      <a:pt x="389890" y="259664"/>
                    </a:lnTo>
                    <a:lnTo>
                      <a:pt x="389890" y="43281"/>
                    </a:lnTo>
                    <a:lnTo>
                      <a:pt x="433209" y="43281"/>
                    </a:lnTo>
                    <a:lnTo>
                      <a:pt x="476529" y="43281"/>
                    </a:lnTo>
                    <a:lnTo>
                      <a:pt x="519849" y="43281"/>
                    </a:lnTo>
                    <a:lnTo>
                      <a:pt x="5198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object 109">
              <a:extLst>
                <a:ext uri="{FF2B5EF4-FFF2-40B4-BE49-F238E27FC236}">
                  <a16:creationId xmlns="" xmlns:a16="http://schemas.microsoft.com/office/drawing/2014/main" id="{F47E2BFE-F119-8547-D388-0FD31BCF93FB}"/>
                </a:ext>
              </a:extLst>
            </p:cNvPr>
            <p:cNvSpPr/>
            <p:nvPr/>
          </p:nvSpPr>
          <p:spPr>
            <a:xfrm>
              <a:off x="2273579" y="548680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object 110">
              <a:extLst>
                <a:ext uri="{FF2B5EF4-FFF2-40B4-BE49-F238E27FC236}">
                  <a16:creationId xmlns="" xmlns:a16="http://schemas.microsoft.com/office/drawing/2014/main" id="{6E7036A9-8665-E17D-39D5-592E77D5D51D}"/>
                </a:ext>
              </a:extLst>
            </p:cNvPr>
            <p:cNvSpPr/>
            <p:nvPr/>
          </p:nvSpPr>
          <p:spPr>
            <a:xfrm>
              <a:off x="2273579" y="5659920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object 111">
              <a:extLst>
                <a:ext uri="{FF2B5EF4-FFF2-40B4-BE49-F238E27FC236}">
                  <a16:creationId xmlns="" xmlns:a16="http://schemas.microsoft.com/office/drawing/2014/main" id="{28774E5A-0939-33DB-1CA2-7643E3883EDE}"/>
                </a:ext>
              </a:extLst>
            </p:cNvPr>
            <p:cNvSpPr/>
            <p:nvPr/>
          </p:nvSpPr>
          <p:spPr>
            <a:xfrm>
              <a:off x="2273579" y="5962865"/>
              <a:ext cx="43815" cy="130175"/>
            </a:xfrm>
            <a:custGeom>
              <a:avLst/>
              <a:gdLst/>
              <a:ahLst/>
              <a:cxnLst/>
              <a:rect l="l" t="t" r="r" b="b"/>
              <a:pathLst>
                <a:path w="43814" h="130175">
                  <a:moveTo>
                    <a:pt x="43319" y="86550"/>
                  </a:moveTo>
                  <a:lnTo>
                    <a:pt x="0" y="86550"/>
                  </a:lnTo>
                  <a:lnTo>
                    <a:pt x="0" y="129832"/>
                  </a:lnTo>
                  <a:lnTo>
                    <a:pt x="43319" y="129832"/>
                  </a:lnTo>
                  <a:lnTo>
                    <a:pt x="43319" y="86550"/>
                  </a:lnTo>
                  <a:close/>
                </a:path>
                <a:path w="43814" h="130175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bject 112">
              <a:extLst>
                <a:ext uri="{FF2B5EF4-FFF2-40B4-BE49-F238E27FC236}">
                  <a16:creationId xmlns="" xmlns:a16="http://schemas.microsoft.com/office/drawing/2014/main" id="{CFCDF3B0-FD2E-92B9-91E9-15D783A0C480}"/>
                </a:ext>
              </a:extLst>
            </p:cNvPr>
            <p:cNvSpPr/>
            <p:nvPr/>
          </p:nvSpPr>
          <p:spPr>
            <a:xfrm>
              <a:off x="2316899" y="5010746"/>
              <a:ext cx="43815" cy="389890"/>
            </a:xfrm>
            <a:custGeom>
              <a:avLst/>
              <a:gdLst/>
              <a:ahLst/>
              <a:cxnLst/>
              <a:rect l="l" t="t" r="r" b="b"/>
              <a:pathLst>
                <a:path w="43814" h="389889">
                  <a:moveTo>
                    <a:pt x="43319" y="346227"/>
                  </a:moveTo>
                  <a:lnTo>
                    <a:pt x="0" y="346227"/>
                  </a:lnTo>
                  <a:lnTo>
                    <a:pt x="0" y="389509"/>
                  </a:lnTo>
                  <a:lnTo>
                    <a:pt x="43319" y="389509"/>
                  </a:lnTo>
                  <a:lnTo>
                    <a:pt x="43319" y="346227"/>
                  </a:lnTo>
                  <a:close/>
                </a:path>
                <a:path w="43814" h="389889">
                  <a:moveTo>
                    <a:pt x="43319" y="259664"/>
                  </a:moveTo>
                  <a:lnTo>
                    <a:pt x="0" y="259664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259664"/>
                  </a:lnTo>
                  <a:close/>
                </a:path>
                <a:path w="43814" h="389889">
                  <a:moveTo>
                    <a:pt x="43319" y="86563"/>
                  </a:moveTo>
                  <a:lnTo>
                    <a:pt x="0" y="86563"/>
                  </a:lnTo>
                  <a:lnTo>
                    <a:pt x="0" y="216408"/>
                  </a:lnTo>
                  <a:lnTo>
                    <a:pt x="43319" y="216408"/>
                  </a:lnTo>
                  <a:lnTo>
                    <a:pt x="43319" y="86563"/>
                  </a:lnTo>
                  <a:close/>
                </a:path>
                <a:path w="43814" h="389889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object 113">
              <a:extLst>
                <a:ext uri="{FF2B5EF4-FFF2-40B4-BE49-F238E27FC236}">
                  <a16:creationId xmlns="" xmlns:a16="http://schemas.microsoft.com/office/drawing/2014/main" id="{CB3E604F-D16E-30CA-88A1-7C67F9915CFC}"/>
                </a:ext>
              </a:extLst>
            </p:cNvPr>
            <p:cNvSpPr/>
            <p:nvPr/>
          </p:nvSpPr>
          <p:spPr>
            <a:xfrm>
              <a:off x="2316899" y="5486806"/>
              <a:ext cx="43815" cy="346710"/>
            </a:xfrm>
            <a:custGeom>
              <a:avLst/>
              <a:gdLst/>
              <a:ahLst/>
              <a:cxnLst/>
              <a:rect l="l" t="t" r="r" b="b"/>
              <a:pathLst>
                <a:path w="43814" h="346710">
                  <a:moveTo>
                    <a:pt x="43319" y="302945"/>
                  </a:moveTo>
                  <a:lnTo>
                    <a:pt x="0" y="302945"/>
                  </a:lnTo>
                  <a:lnTo>
                    <a:pt x="0" y="346227"/>
                  </a:lnTo>
                  <a:lnTo>
                    <a:pt x="43319" y="346227"/>
                  </a:lnTo>
                  <a:lnTo>
                    <a:pt x="43319" y="302945"/>
                  </a:lnTo>
                  <a:close/>
                </a:path>
                <a:path w="43814" h="346710">
                  <a:moveTo>
                    <a:pt x="43319" y="216382"/>
                  </a:moveTo>
                  <a:lnTo>
                    <a:pt x="0" y="216382"/>
                  </a:lnTo>
                  <a:lnTo>
                    <a:pt x="0" y="259664"/>
                  </a:lnTo>
                  <a:lnTo>
                    <a:pt x="43319" y="259664"/>
                  </a:lnTo>
                  <a:lnTo>
                    <a:pt x="43319" y="216382"/>
                  </a:lnTo>
                  <a:close/>
                </a:path>
                <a:path w="43814" h="346710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346710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object 114">
              <a:extLst>
                <a:ext uri="{FF2B5EF4-FFF2-40B4-BE49-F238E27FC236}">
                  <a16:creationId xmlns="" xmlns:a16="http://schemas.microsoft.com/office/drawing/2014/main" id="{1107D09D-6CA7-A773-C074-CAC5C5EFA5C7}"/>
                </a:ext>
              </a:extLst>
            </p:cNvPr>
            <p:cNvSpPr/>
            <p:nvPr/>
          </p:nvSpPr>
          <p:spPr>
            <a:xfrm>
              <a:off x="2316899" y="5919584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bject 115">
              <a:extLst>
                <a:ext uri="{FF2B5EF4-FFF2-40B4-BE49-F238E27FC236}">
                  <a16:creationId xmlns="" xmlns:a16="http://schemas.microsoft.com/office/drawing/2014/main" id="{A833A197-8537-C600-507A-263D925E1E75}"/>
                </a:ext>
              </a:extLst>
            </p:cNvPr>
            <p:cNvSpPr/>
            <p:nvPr/>
          </p:nvSpPr>
          <p:spPr>
            <a:xfrm>
              <a:off x="2360218" y="501074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bject 116">
              <a:extLst>
                <a:ext uri="{FF2B5EF4-FFF2-40B4-BE49-F238E27FC236}">
                  <a16:creationId xmlns="" xmlns:a16="http://schemas.microsoft.com/office/drawing/2014/main" id="{9158362A-D91D-C9AB-EF09-8E75D739F01A}"/>
                </a:ext>
              </a:extLst>
            </p:cNvPr>
            <p:cNvSpPr/>
            <p:nvPr/>
          </p:nvSpPr>
          <p:spPr>
            <a:xfrm>
              <a:off x="2360218" y="5270411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bject 117">
              <a:extLst>
                <a:ext uri="{FF2B5EF4-FFF2-40B4-BE49-F238E27FC236}">
                  <a16:creationId xmlns="" xmlns:a16="http://schemas.microsoft.com/office/drawing/2014/main" id="{0D1023DA-B3AD-9683-FAB6-D8EA5103F9FA}"/>
                </a:ext>
              </a:extLst>
            </p:cNvPr>
            <p:cNvSpPr/>
            <p:nvPr/>
          </p:nvSpPr>
          <p:spPr>
            <a:xfrm>
              <a:off x="2360218" y="540025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object 118">
              <a:extLst>
                <a:ext uri="{FF2B5EF4-FFF2-40B4-BE49-F238E27FC236}">
                  <a16:creationId xmlns="" xmlns:a16="http://schemas.microsoft.com/office/drawing/2014/main" id="{D81C0BF2-9A54-C40D-8E71-50B068F92E85}"/>
                </a:ext>
              </a:extLst>
            </p:cNvPr>
            <p:cNvSpPr/>
            <p:nvPr/>
          </p:nvSpPr>
          <p:spPr>
            <a:xfrm>
              <a:off x="2360218" y="5530088"/>
              <a:ext cx="43815" cy="303530"/>
            </a:xfrm>
            <a:custGeom>
              <a:avLst/>
              <a:gdLst/>
              <a:ahLst/>
              <a:cxnLst/>
              <a:rect l="l" t="t" r="r" b="b"/>
              <a:pathLst>
                <a:path w="43814" h="303529">
                  <a:moveTo>
                    <a:pt x="43319" y="259664"/>
                  </a:moveTo>
                  <a:lnTo>
                    <a:pt x="0" y="259664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259664"/>
                  </a:lnTo>
                  <a:close/>
                </a:path>
                <a:path w="43814" h="303529">
                  <a:moveTo>
                    <a:pt x="43319" y="173101"/>
                  </a:moveTo>
                  <a:lnTo>
                    <a:pt x="0" y="173101"/>
                  </a:lnTo>
                  <a:lnTo>
                    <a:pt x="0" y="216382"/>
                  </a:lnTo>
                  <a:lnTo>
                    <a:pt x="43319" y="216382"/>
                  </a:lnTo>
                  <a:lnTo>
                    <a:pt x="43319" y="173101"/>
                  </a:lnTo>
                  <a:close/>
                </a:path>
                <a:path w="43814" h="303529">
                  <a:moveTo>
                    <a:pt x="43319" y="86550"/>
                  </a:moveTo>
                  <a:lnTo>
                    <a:pt x="0" y="86550"/>
                  </a:lnTo>
                  <a:lnTo>
                    <a:pt x="0" y="129832"/>
                  </a:lnTo>
                  <a:lnTo>
                    <a:pt x="43319" y="129832"/>
                  </a:lnTo>
                  <a:lnTo>
                    <a:pt x="43319" y="86550"/>
                  </a:lnTo>
                  <a:close/>
                </a:path>
                <a:path w="43814" h="303529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object 119">
              <a:extLst>
                <a:ext uri="{FF2B5EF4-FFF2-40B4-BE49-F238E27FC236}">
                  <a16:creationId xmlns="" xmlns:a16="http://schemas.microsoft.com/office/drawing/2014/main" id="{5A7C9A69-CA43-40DA-537B-7449A38AAAE3}"/>
                </a:ext>
              </a:extLst>
            </p:cNvPr>
            <p:cNvSpPr/>
            <p:nvPr/>
          </p:nvSpPr>
          <p:spPr>
            <a:xfrm>
              <a:off x="2360218" y="5919584"/>
              <a:ext cx="43815" cy="173355"/>
            </a:xfrm>
            <a:custGeom>
              <a:avLst/>
              <a:gdLst/>
              <a:ahLst/>
              <a:cxnLst/>
              <a:rect l="l" t="t" r="r" b="b"/>
              <a:pathLst>
                <a:path w="43814" h="173354">
                  <a:moveTo>
                    <a:pt x="43319" y="129832"/>
                  </a:moveTo>
                  <a:lnTo>
                    <a:pt x="0" y="129832"/>
                  </a:lnTo>
                  <a:lnTo>
                    <a:pt x="0" y="173113"/>
                  </a:lnTo>
                  <a:lnTo>
                    <a:pt x="43319" y="173113"/>
                  </a:lnTo>
                  <a:lnTo>
                    <a:pt x="43319" y="129832"/>
                  </a:lnTo>
                  <a:close/>
                </a:path>
                <a:path w="43814" h="173354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bject 120">
              <a:extLst>
                <a:ext uri="{FF2B5EF4-FFF2-40B4-BE49-F238E27FC236}">
                  <a16:creationId xmlns="" xmlns:a16="http://schemas.microsoft.com/office/drawing/2014/main" id="{45FC4750-8D85-A285-844E-F3F5BA7AFF8F}"/>
                </a:ext>
              </a:extLst>
            </p:cNvPr>
            <p:cNvSpPr/>
            <p:nvPr/>
          </p:nvSpPr>
          <p:spPr>
            <a:xfrm>
              <a:off x="2403538" y="5010746"/>
              <a:ext cx="43815" cy="389890"/>
            </a:xfrm>
            <a:custGeom>
              <a:avLst/>
              <a:gdLst/>
              <a:ahLst/>
              <a:cxnLst/>
              <a:rect l="l" t="t" r="r" b="b"/>
              <a:pathLst>
                <a:path w="43814" h="389889">
                  <a:moveTo>
                    <a:pt x="43319" y="346227"/>
                  </a:moveTo>
                  <a:lnTo>
                    <a:pt x="0" y="346227"/>
                  </a:lnTo>
                  <a:lnTo>
                    <a:pt x="0" y="389509"/>
                  </a:lnTo>
                  <a:lnTo>
                    <a:pt x="43319" y="389509"/>
                  </a:lnTo>
                  <a:lnTo>
                    <a:pt x="43319" y="346227"/>
                  </a:lnTo>
                  <a:close/>
                </a:path>
                <a:path w="43814" h="389889">
                  <a:moveTo>
                    <a:pt x="43319" y="0"/>
                  </a:moveTo>
                  <a:lnTo>
                    <a:pt x="0" y="0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bject 121">
              <a:extLst>
                <a:ext uri="{FF2B5EF4-FFF2-40B4-BE49-F238E27FC236}">
                  <a16:creationId xmlns="" xmlns:a16="http://schemas.microsoft.com/office/drawing/2014/main" id="{A095AC49-F1E4-B0AB-B414-C03721DBBC7D}"/>
                </a:ext>
              </a:extLst>
            </p:cNvPr>
            <p:cNvSpPr/>
            <p:nvPr/>
          </p:nvSpPr>
          <p:spPr>
            <a:xfrm>
              <a:off x="2403538" y="5530088"/>
              <a:ext cx="43815" cy="433070"/>
            </a:xfrm>
            <a:custGeom>
              <a:avLst/>
              <a:gdLst/>
              <a:ahLst/>
              <a:cxnLst/>
              <a:rect l="l" t="t" r="r" b="b"/>
              <a:pathLst>
                <a:path w="43814" h="433070">
                  <a:moveTo>
                    <a:pt x="43319" y="346214"/>
                  </a:moveTo>
                  <a:lnTo>
                    <a:pt x="0" y="346214"/>
                  </a:lnTo>
                  <a:lnTo>
                    <a:pt x="0" y="432765"/>
                  </a:lnTo>
                  <a:lnTo>
                    <a:pt x="43319" y="432765"/>
                  </a:lnTo>
                  <a:lnTo>
                    <a:pt x="43319" y="346214"/>
                  </a:lnTo>
                  <a:close/>
                </a:path>
                <a:path w="43814" h="433070">
                  <a:moveTo>
                    <a:pt x="43319" y="129832"/>
                  </a:moveTo>
                  <a:lnTo>
                    <a:pt x="0" y="129832"/>
                  </a:lnTo>
                  <a:lnTo>
                    <a:pt x="0" y="302945"/>
                  </a:lnTo>
                  <a:lnTo>
                    <a:pt x="43319" y="302945"/>
                  </a:lnTo>
                  <a:lnTo>
                    <a:pt x="43319" y="129832"/>
                  </a:lnTo>
                  <a:close/>
                </a:path>
                <a:path w="43814" h="433070">
                  <a:moveTo>
                    <a:pt x="43319" y="0"/>
                  </a:moveTo>
                  <a:lnTo>
                    <a:pt x="0" y="0"/>
                  </a:lnTo>
                  <a:lnTo>
                    <a:pt x="0" y="86550"/>
                  </a:lnTo>
                  <a:lnTo>
                    <a:pt x="43319" y="86550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bject 122">
              <a:extLst>
                <a:ext uri="{FF2B5EF4-FFF2-40B4-BE49-F238E27FC236}">
                  <a16:creationId xmlns="" xmlns:a16="http://schemas.microsoft.com/office/drawing/2014/main" id="{213EDE99-4548-3112-11BA-D9C208841EBB}"/>
                </a:ext>
              </a:extLst>
            </p:cNvPr>
            <p:cNvSpPr/>
            <p:nvPr/>
          </p:nvSpPr>
          <p:spPr>
            <a:xfrm>
              <a:off x="2403538" y="604941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4" h="43814">
                  <a:moveTo>
                    <a:pt x="43319" y="0"/>
                  </a:moveTo>
                  <a:lnTo>
                    <a:pt x="0" y="0"/>
                  </a:lnTo>
                  <a:lnTo>
                    <a:pt x="0" y="43281"/>
                  </a:lnTo>
                  <a:lnTo>
                    <a:pt x="43319" y="43281"/>
                  </a:lnTo>
                  <a:lnTo>
                    <a:pt x="43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370307F6-5D5E-5796-6929-7A6350962CFB}"/>
              </a:ext>
            </a:extLst>
          </p:cNvPr>
          <p:cNvSpPr txBox="1"/>
          <p:nvPr/>
        </p:nvSpPr>
        <p:spPr>
          <a:xfrm>
            <a:off x="2554024" y="4649291"/>
            <a:ext cx="3527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 ссылка на сайт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униципального образования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D6E4933-3E39-1B62-6164-17E4CFCCE993}"/>
              </a:ext>
            </a:extLst>
          </p:cNvPr>
          <p:cNvSpPr txBox="1"/>
          <p:nvPr/>
        </p:nvSpPr>
        <p:spPr>
          <a:xfrm>
            <a:off x="3455911" y="1407126"/>
            <a:ext cx="5251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уполномоченный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Трофимов Дмитрий Николаевич</a:t>
            </a: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телефона ( 884651)22787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trofimov-dn@mail.ru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1" name="Группа 90">
            <a:extLst>
              <a:ext uri="{FF2B5EF4-FFF2-40B4-BE49-F238E27FC236}">
                <a16:creationId xmlns="" xmlns:a16="http://schemas.microsoft.com/office/drawing/2014/main" id="{69DA4654-D0DF-4B5E-86D3-09C83DAB33A0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92" name="object 6">
              <a:extLst>
                <a:ext uri="{FF2B5EF4-FFF2-40B4-BE49-F238E27FC236}">
                  <a16:creationId xmlns="" xmlns:a16="http://schemas.microsoft.com/office/drawing/2014/main" id="{E50AE87C-78CD-4985-AAE5-D66D38B25E9B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94" name="object 7">
                <a:extLst>
                  <a:ext uri="{FF2B5EF4-FFF2-40B4-BE49-F238E27FC236}">
                    <a16:creationId xmlns="" xmlns:a16="http://schemas.microsoft.com/office/drawing/2014/main" id="{F9B4AEF9-6E92-4932-A09E-8A7B996A22F9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95" name="object 8">
                <a:extLst>
                  <a:ext uri="{FF2B5EF4-FFF2-40B4-BE49-F238E27FC236}">
                    <a16:creationId xmlns="" xmlns:a16="http://schemas.microsoft.com/office/drawing/2014/main" id="{0700483B-FD06-440D-92FA-D5B48C6327F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97" name="object 9">
                <a:extLst>
                  <a:ext uri="{FF2B5EF4-FFF2-40B4-BE49-F238E27FC236}">
                    <a16:creationId xmlns="" xmlns:a16="http://schemas.microsoft.com/office/drawing/2014/main" id="{BBC34221-5F22-4861-A58F-38A2C3C0A0A4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10">
                <a:extLst>
                  <a:ext uri="{FF2B5EF4-FFF2-40B4-BE49-F238E27FC236}">
                    <a16:creationId xmlns="" xmlns:a16="http://schemas.microsoft.com/office/drawing/2014/main" id="{0A74298A-CC5D-49D5-B159-CF09D3B3DDC4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11">
                <a:extLst>
                  <a:ext uri="{FF2B5EF4-FFF2-40B4-BE49-F238E27FC236}">
                    <a16:creationId xmlns="" xmlns:a16="http://schemas.microsoft.com/office/drawing/2014/main" id="{25C5182A-C409-4471-B79F-82EE89991505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1" name="object 12">
                <a:extLst>
                  <a:ext uri="{FF2B5EF4-FFF2-40B4-BE49-F238E27FC236}">
                    <a16:creationId xmlns="" xmlns:a16="http://schemas.microsoft.com/office/drawing/2014/main" id="{CDA8DC58-C8B9-41C8-9530-4C2E5B140A3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102" name="object 13">
                <a:extLst>
                  <a:ext uri="{FF2B5EF4-FFF2-40B4-BE49-F238E27FC236}">
                    <a16:creationId xmlns="" xmlns:a16="http://schemas.microsoft.com/office/drawing/2014/main" id="{8382137F-7B7D-4D21-9D7E-3FB1EFF4AC5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103" name="object 14">
                <a:extLst>
                  <a:ext uri="{FF2B5EF4-FFF2-40B4-BE49-F238E27FC236}">
                    <a16:creationId xmlns="" xmlns:a16="http://schemas.microsoft.com/office/drawing/2014/main" id="{17181E1C-10B1-4B3D-8CC3-51F4362AF4A4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15">
                <a:extLst>
                  <a:ext uri="{FF2B5EF4-FFF2-40B4-BE49-F238E27FC236}">
                    <a16:creationId xmlns="" xmlns:a16="http://schemas.microsoft.com/office/drawing/2014/main" id="{193EFEFF-A6BE-4632-BEE4-8E796C20F21C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5" name="object 16">
                <a:extLst>
                  <a:ext uri="{FF2B5EF4-FFF2-40B4-BE49-F238E27FC236}">
                    <a16:creationId xmlns="" xmlns:a16="http://schemas.microsoft.com/office/drawing/2014/main" id="{DA9947C8-4EE5-4392-9AF5-17121859E8C9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106" name="object 17">
                <a:extLst>
                  <a:ext uri="{FF2B5EF4-FFF2-40B4-BE49-F238E27FC236}">
                    <a16:creationId xmlns="" xmlns:a16="http://schemas.microsoft.com/office/drawing/2014/main" id="{8F0F2671-83B0-41E8-81F5-0BEB1D6740FC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107" name="object 18">
                <a:extLst>
                  <a:ext uri="{FF2B5EF4-FFF2-40B4-BE49-F238E27FC236}">
                    <a16:creationId xmlns="" xmlns:a16="http://schemas.microsoft.com/office/drawing/2014/main" id="{E1E42F9B-8359-470E-B7BC-DFB2A540C582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108" name="object 19">
                <a:extLst>
                  <a:ext uri="{FF2B5EF4-FFF2-40B4-BE49-F238E27FC236}">
                    <a16:creationId xmlns="" xmlns:a16="http://schemas.microsoft.com/office/drawing/2014/main" id="{D3BA14C8-13B4-4366-B01D-39D2197B75E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109" name="object 20">
                <a:extLst>
                  <a:ext uri="{FF2B5EF4-FFF2-40B4-BE49-F238E27FC236}">
                    <a16:creationId xmlns="" xmlns:a16="http://schemas.microsoft.com/office/drawing/2014/main" id="{A03A876D-61A8-48ED-8A08-1C306F40D8D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110" name="object 21">
                <a:extLst>
                  <a:ext uri="{FF2B5EF4-FFF2-40B4-BE49-F238E27FC236}">
                    <a16:creationId xmlns="" xmlns:a16="http://schemas.microsoft.com/office/drawing/2014/main" id="{C1DB098D-4359-4E6F-BDC8-F1C40C2D6377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22">
                <a:extLst>
                  <a:ext uri="{FF2B5EF4-FFF2-40B4-BE49-F238E27FC236}">
                    <a16:creationId xmlns="" xmlns:a16="http://schemas.microsoft.com/office/drawing/2014/main" id="{1271A254-9C77-42F1-8D0F-55FDD641654B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23">
                <a:extLst>
                  <a:ext uri="{FF2B5EF4-FFF2-40B4-BE49-F238E27FC236}">
                    <a16:creationId xmlns="" xmlns:a16="http://schemas.microsoft.com/office/drawing/2014/main" id="{6D37443F-2403-4F8C-98B5-F347E7E74C52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3" name="object 24">
                <a:extLst>
                  <a:ext uri="{FF2B5EF4-FFF2-40B4-BE49-F238E27FC236}">
                    <a16:creationId xmlns="" xmlns:a16="http://schemas.microsoft.com/office/drawing/2014/main" id="{B4C96168-2BF6-42D7-A493-3687FE7FAA3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114" name="object 25">
                <a:extLst>
                  <a:ext uri="{FF2B5EF4-FFF2-40B4-BE49-F238E27FC236}">
                    <a16:creationId xmlns="" xmlns:a16="http://schemas.microsoft.com/office/drawing/2014/main" id="{B12BCD14-3FA7-4221-9810-B143B382DF7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115" name="object 26">
                <a:extLst>
                  <a:ext uri="{FF2B5EF4-FFF2-40B4-BE49-F238E27FC236}">
                    <a16:creationId xmlns="" xmlns:a16="http://schemas.microsoft.com/office/drawing/2014/main" id="{F13C7484-5EEE-4B4E-918A-E0710C3661D7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116" name="object 27">
                <a:extLst>
                  <a:ext uri="{FF2B5EF4-FFF2-40B4-BE49-F238E27FC236}">
                    <a16:creationId xmlns="" xmlns:a16="http://schemas.microsoft.com/office/drawing/2014/main" id="{8459EA40-D98A-4667-A9BD-185D012F8041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117" name="object 28">
                <a:extLst>
                  <a:ext uri="{FF2B5EF4-FFF2-40B4-BE49-F238E27FC236}">
                    <a16:creationId xmlns="" xmlns:a16="http://schemas.microsoft.com/office/drawing/2014/main" id="{0C51A467-6F5B-44E4-8A55-6089F0D1BC9A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118" name="object 29">
                <a:extLst>
                  <a:ext uri="{FF2B5EF4-FFF2-40B4-BE49-F238E27FC236}">
                    <a16:creationId xmlns="" xmlns:a16="http://schemas.microsoft.com/office/drawing/2014/main" id="{31C93D4F-C49B-4A5F-92A7-E04E0655563B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30">
                <a:extLst>
                  <a:ext uri="{FF2B5EF4-FFF2-40B4-BE49-F238E27FC236}">
                    <a16:creationId xmlns="" xmlns:a16="http://schemas.microsoft.com/office/drawing/2014/main" id="{C79348FF-8D83-44DC-B3D0-24EF6F32951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31">
                <a:extLst>
                  <a:ext uri="{FF2B5EF4-FFF2-40B4-BE49-F238E27FC236}">
                    <a16:creationId xmlns="" xmlns:a16="http://schemas.microsoft.com/office/drawing/2014/main" id="{2C1EF82F-4DAA-43B5-A04F-1064793B4A9E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1" name="object 32">
                <a:extLst>
                  <a:ext uri="{FF2B5EF4-FFF2-40B4-BE49-F238E27FC236}">
                    <a16:creationId xmlns="" xmlns:a16="http://schemas.microsoft.com/office/drawing/2014/main" id="{2F82DAF8-6C53-46EA-AA90-7C9BC96D5B3A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122" name="object 33">
                <a:extLst>
                  <a:ext uri="{FF2B5EF4-FFF2-40B4-BE49-F238E27FC236}">
                    <a16:creationId xmlns="" xmlns:a16="http://schemas.microsoft.com/office/drawing/2014/main" id="{A063339C-2EDF-4335-96D3-3E63E794D6FE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3" name="object 34">
              <a:extLst>
                <a:ext uri="{FF2B5EF4-FFF2-40B4-BE49-F238E27FC236}">
                  <a16:creationId xmlns="" xmlns:a16="http://schemas.microsoft.com/office/drawing/2014/main" id="{487093C6-F4F6-44CA-A7A3-B492E20C43B6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3" name="Picture 2">
            <a:extLst>
              <a:ext uri="{FF2B5EF4-FFF2-40B4-BE49-F238E27FC236}">
                <a16:creationId xmlns="" xmlns:a16="http://schemas.microsoft.com/office/drawing/2014/main" id="{4426948E-6D83-43A0-90BD-4FA73830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" name="object 34">
            <a:extLst>
              <a:ext uri="{FF2B5EF4-FFF2-40B4-BE49-F238E27FC236}">
                <a16:creationId xmlns="" xmlns:a16="http://schemas.microsoft.com/office/drawing/2014/main" id="{058B1D7D-E86E-41D7-B366-9782E5599743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7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6B77643-CD2F-BEBC-3E0B-9471D56B5961}"/>
              </a:ext>
            </a:extLst>
          </p:cNvPr>
          <p:cNvSpPr/>
          <p:nvPr/>
        </p:nvSpPr>
        <p:spPr>
          <a:xfrm>
            <a:off x="3708348" y="1498268"/>
            <a:ext cx="8177849" cy="48919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17B64DB1-9690-CAD0-F40E-FF1AAF9381F7}"/>
              </a:ext>
            </a:extLst>
          </p:cNvPr>
          <p:cNvSpPr/>
          <p:nvPr/>
        </p:nvSpPr>
        <p:spPr>
          <a:xfrm>
            <a:off x="3708348" y="1335992"/>
            <a:ext cx="8177848" cy="1219244"/>
          </a:xfrm>
          <a:prstGeom prst="round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ts val="3400"/>
              </a:lnSpc>
              <a:spcBef>
                <a:spcPts val="780"/>
              </a:spcBef>
              <a:buNone/>
              <a:defRPr sz="28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РЕСУРСНО-СЫРЬЕВОЙ</a:t>
            </a:r>
            <a:br>
              <a:rPr lang="ru-RU" dirty="0"/>
            </a:br>
            <a:r>
              <a:rPr lang="ru-RU" dirty="0"/>
              <a:t>ПОТЕНЦИАЛ</a:t>
            </a: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3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996F8FB1-DB92-4114-8B7D-91065B7CAF74}"/>
              </a:ext>
            </a:extLst>
          </p:cNvPr>
          <p:cNvGrpSpPr/>
          <p:nvPr/>
        </p:nvGrpSpPr>
        <p:grpSpPr>
          <a:xfrm>
            <a:off x="7528468" y="401015"/>
            <a:ext cx="4525600" cy="496678"/>
            <a:chOff x="7528468" y="349323"/>
            <a:chExt cx="4525600" cy="496678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59AB7D96-537D-4C35-A34A-F28CA261398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67542C28-2E90-48BC-8C96-2FF1D3FECA6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B0FFC844-E4E9-42FA-A294-05782404047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F42F5336-003B-4CB9-B820-5F7EC9D9CD0C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32A08E02-0070-4463-8CAF-7C6359D1274B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5C181E2A-5AF9-40EA-9485-95EF00C403AE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84C811B8-28DB-4AA7-BF18-CF47C707F49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572EC1E2-8D29-42AD-8392-B1F85629D31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C1227EC5-4DF7-4C68-A477-FEC53AAE3B78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8E014753-DDC5-4871-8899-017F7BE640FE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68DCC96E-2A08-45AB-A560-C3CCF67D9D08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459E4DC0-BD34-4C4F-9C2F-D99E3C5B969A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A4347E3A-2A6B-4E5D-9485-58CAE446166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C4A1EBE8-3DFC-4AFA-8D05-8F762F703418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53B51C05-56C0-45FC-8F8E-6CF060FC607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21ABF3A7-13D5-4F01-AC4B-B5DB56D9D465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057B7C77-D66C-45E7-BF6C-4A4CC220A994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BEDFF433-69E5-405B-985D-C12720F736E6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CB640F8F-9D55-44D0-A391-F3A1600E408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DA115763-BA2B-4781-B5BE-0232F496B72C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1912DC7E-9CED-4640-A5EE-489F618E8808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B932A438-0903-4E29-A73A-CAD60C7B815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97328D8A-BD0F-43D4-89F3-6C098D240A38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93CF21AB-65EC-4FD1-BA50-9FF60270EC34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745770D7-440C-4147-A3F4-5E35E2744936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89CC25AD-231B-485D-9F2E-23602208E501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92E4C73F-83E0-4DDB-A1C8-5E0E20FD234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A27894F7-8316-48F9-A4FB-3DA85D5695B6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B35138AF-90B3-4EDC-9C27-F51CDDDEDF57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="" xmlns:a16="http://schemas.microsoft.com/office/drawing/2014/main" id="{F410B10C-D876-4D28-90A2-E4A4E84955D5}"/>
                </a:ext>
              </a:extLst>
            </p:cNvPr>
            <p:cNvSpPr txBox="1"/>
            <p:nvPr/>
          </p:nvSpPr>
          <p:spPr>
            <a:xfrm>
              <a:off x="10625522" y="453048"/>
              <a:ext cx="1428546" cy="305853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Челно-Вершинский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Рисунок 71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4" y="1349757"/>
            <a:ext cx="3133090" cy="2628265"/>
          </a:xfrm>
          <a:prstGeom prst="rect">
            <a:avLst/>
          </a:prstGeom>
          <a:noFill/>
        </p:spPr>
      </p:pic>
      <p:pic>
        <p:nvPicPr>
          <p:cNvPr id="73" name="Рисунок 72" descr="Бесплатные фото Масло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4" y="4281180"/>
            <a:ext cx="3133090" cy="210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1A43031-4798-1372-4E46-C815A9CA4AF7}"/>
              </a:ext>
            </a:extLst>
          </p:cNvPr>
          <p:cNvSpPr/>
          <p:nvPr/>
        </p:nvSpPr>
        <p:spPr>
          <a:xfrm>
            <a:off x="3802068" y="1485108"/>
            <a:ext cx="1017138" cy="369332"/>
          </a:xfrm>
          <a:prstGeom prst="rect">
            <a:avLst/>
          </a:prstGeom>
          <a:solidFill>
            <a:srgbClr val="185292"/>
          </a:solidFill>
        </p:spPr>
        <p:txBody>
          <a:bodyPr wrap="none">
            <a:spAutoFit/>
          </a:bodyPr>
          <a:lstStyle/>
          <a:p>
            <a:pPr algn="ctr"/>
            <a:r>
              <a:rPr lang="ru-RU" b="1" spc="-1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Климат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2D83D64-9975-A4BB-2752-213774CA2FF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3" y="2722934"/>
            <a:ext cx="533569" cy="533569"/>
          </a:xfrm>
          <a:prstGeom prst="rect">
            <a:avLst/>
          </a:prstGeom>
        </p:spPr>
      </p:pic>
      <p:grpSp>
        <p:nvGrpSpPr>
          <p:cNvPr id="80" name="Группа 79">
            <a:extLst>
              <a:ext uri="{FF2B5EF4-FFF2-40B4-BE49-F238E27FC236}">
                <a16:creationId xmlns="" xmlns:a16="http://schemas.microsoft.com/office/drawing/2014/main" id="{1868FD7B-CBF5-935F-14C7-F5AFF238CB38}"/>
              </a:ext>
            </a:extLst>
          </p:cNvPr>
          <p:cNvGrpSpPr/>
          <p:nvPr/>
        </p:nvGrpSpPr>
        <p:grpSpPr>
          <a:xfrm>
            <a:off x="4395486" y="2628353"/>
            <a:ext cx="7808035" cy="712846"/>
            <a:chOff x="4395486" y="2628353"/>
            <a:chExt cx="7808035" cy="712846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2C8AFD61-DB8B-85AF-8AB3-9280212DF21B}"/>
                </a:ext>
              </a:extLst>
            </p:cNvPr>
            <p:cNvSpPr/>
            <p:nvPr/>
          </p:nvSpPr>
          <p:spPr>
            <a:xfrm>
              <a:off x="4395486" y="2628353"/>
              <a:ext cx="7808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Общая площадь земельных ресурсов </a:t>
              </a:r>
              <a:r>
                <a:rPr lang="ru-RU" sz="2000" b="1" dirty="0">
                  <a:solidFill>
                    <a:srgbClr val="185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116235 га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0349EC0D-E5D4-ED62-BB64-10865E6C1AD4}"/>
                </a:ext>
              </a:extLst>
            </p:cNvPr>
            <p:cNvSpPr/>
            <p:nvPr/>
          </p:nvSpPr>
          <p:spPr>
            <a:xfrm>
              <a:off x="4395486" y="2941089"/>
              <a:ext cx="7808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в том числе </a:t>
              </a:r>
              <a:r>
                <a:rPr lang="ru-RU" sz="2000" b="1" dirty="0">
                  <a:solidFill>
                    <a:srgbClr val="185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94830 га 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– земли сельскохозяйственного назначения</a:t>
              </a: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0781C04-396A-3BF5-1D09-46E919EDB662}"/>
              </a:ext>
            </a:extLst>
          </p:cNvPr>
          <p:cNvSpPr/>
          <p:nvPr/>
        </p:nvSpPr>
        <p:spPr>
          <a:xfrm>
            <a:off x="4395486" y="3471570"/>
            <a:ext cx="7808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Нефтяные месторождения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Озеркинское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Нурлатское,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Горбуновское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Шумалгинское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42879EA7-8D76-C0BA-1650-1E9B5FDB56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68" y="3500624"/>
            <a:ext cx="519679" cy="519679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F5163BA-9CDC-7255-9D5C-2EBBF283CDC2}"/>
              </a:ext>
            </a:extLst>
          </p:cNvPr>
          <p:cNvSpPr/>
          <p:nvPr/>
        </p:nvSpPr>
        <p:spPr>
          <a:xfrm>
            <a:off x="4395486" y="4186716"/>
            <a:ext cx="7425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Месторождения сырья для производства строительных материалов-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глины и суглинки, пески, керамзитовое сырье, сырье на известь, песчано-гравийные материалы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НовоАделяковское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Эштебенькинское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Каменно-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Бродское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Челно-Вершинское и Зубовское)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D257D4B8-8F1E-4557-9789-78B7564D316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37" y="4475095"/>
            <a:ext cx="552340" cy="55234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5D84C73-0345-B508-67B3-31635CB6F194}"/>
              </a:ext>
            </a:extLst>
          </p:cNvPr>
          <p:cNvSpPr/>
          <p:nvPr/>
        </p:nvSpPr>
        <p:spPr>
          <a:xfrm>
            <a:off x="3980969" y="1835431"/>
            <a:ext cx="7808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расположен в первой агроклиматической зоне повышенного увлажнения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8FAA3D5-A65A-7FFC-5AA4-5E5DC023F20B}"/>
              </a:ext>
            </a:extLst>
          </p:cNvPr>
          <p:cNvSpPr/>
          <p:nvPr/>
        </p:nvSpPr>
        <p:spPr>
          <a:xfrm>
            <a:off x="3802068" y="1975062"/>
            <a:ext cx="134763" cy="134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F38652A-6A79-CBA3-FB1B-DEB6984BD75E}"/>
              </a:ext>
            </a:extLst>
          </p:cNvPr>
          <p:cNvSpPr/>
          <p:nvPr/>
        </p:nvSpPr>
        <p:spPr>
          <a:xfrm>
            <a:off x="3980969" y="2169397"/>
            <a:ext cx="7808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 континентальный, свойственны резкие температурные контрасты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FBEA8833-AF1E-778B-4380-7367DC575BCB}"/>
              </a:ext>
            </a:extLst>
          </p:cNvPr>
          <p:cNvSpPr/>
          <p:nvPr/>
        </p:nvSpPr>
        <p:spPr>
          <a:xfrm>
            <a:off x="3802068" y="2285807"/>
            <a:ext cx="134763" cy="134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16660859-4896-E2D3-2268-A38E8359E88C}"/>
              </a:ext>
            </a:extLst>
          </p:cNvPr>
          <p:cNvSpPr/>
          <p:nvPr/>
        </p:nvSpPr>
        <p:spPr>
          <a:xfrm>
            <a:off x="4395486" y="5394304"/>
            <a:ext cx="74257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Большой Черемшан в северной части и Кондурча в южной части.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границе с Сергиевским районом расположено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Кондурчинское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водохранилище площадью </a:t>
            </a:r>
            <a:r>
              <a:rPr lang="ru-RU" sz="20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га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с объемом воды в </a:t>
            </a:r>
            <a:r>
              <a:rPr lang="ru-RU" sz="20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млн м3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E1B55EEC-9A3A-A270-2F83-DA9718151A5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74" y="5582333"/>
            <a:ext cx="504267" cy="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7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40443D83-474C-ADBA-9A99-B2970C392D7C}"/>
              </a:ext>
            </a:extLst>
          </p:cNvPr>
          <p:cNvSpPr/>
          <p:nvPr/>
        </p:nvSpPr>
        <p:spPr>
          <a:xfrm>
            <a:off x="7810058" y="1511716"/>
            <a:ext cx="4064125" cy="4774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18975" y="1185461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353024"/>
            <a:ext cx="8748825" cy="50879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ts val="3400"/>
              </a:lnSpc>
              <a:spcBef>
                <a:spcPts val="780"/>
              </a:spcBef>
              <a:buNone/>
              <a:defRPr sz="28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КАДРОВЫЙ ПОТЕНЦИАЛ</a:t>
            </a: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4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36935FE8-B426-4505-9319-A3C7A6C4D2B8}"/>
              </a:ext>
            </a:extLst>
          </p:cNvPr>
          <p:cNvGrpSpPr/>
          <p:nvPr/>
        </p:nvGrpSpPr>
        <p:grpSpPr>
          <a:xfrm>
            <a:off x="7528468" y="401015"/>
            <a:ext cx="4445907" cy="496678"/>
            <a:chOff x="7528468" y="349323"/>
            <a:chExt cx="4445907" cy="496678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1B136828-E634-4168-B691-4047DEEE7E17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2D5571F1-BA69-4B7F-831F-F3C2F0B542FC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95B65261-9CE7-4907-94DC-D3993B361E4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7710F683-B86E-4C31-B9FF-2C64BDCF259C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2AAD6EAF-BF06-4B5F-AFCE-7DB6590C6A96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E9FDE1DE-457B-42F5-83BF-3A761617D226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E9CBDC72-5D78-476C-B556-56012E7D74D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667AA36E-5717-47B2-A1F6-AB3E9C2707D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39C93A59-CE09-4062-8BF3-3EF07F1BEF11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B5C5141E-D7EB-4AE7-8A9B-C148A61780FB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B6E145E2-AFA4-4D2C-9E28-29BDA91C98D5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27A0F2D6-E2EB-41E5-B5A3-C09BE559C80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1525EEE0-AD70-46C1-B091-0F3F49CC7E5B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B8250306-A581-4B0A-A5AE-6FFD88EE3B36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C989A64B-C8A6-4D3A-9DF7-6A2D0416CA0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75D98639-9D8F-4550-BBB1-6EC2D157F486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2C9350BF-D2F0-4725-A2D2-68B43BC67C53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501882F2-78AC-4451-B7BD-DB1B932C3B82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96D96FA0-0087-461F-9F02-9375554D99B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78047F55-E839-4311-A27D-60DB72717C0B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5F0BC8E5-F13F-41A1-A181-C7612B472F7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068EE01B-6537-4D30-ACB7-383C8D859F6C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F47721FF-41A9-441A-AE59-29B9F4D0686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E6B1C405-9469-4EAB-BE62-BAB2027E6D8B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B259320D-0515-4D4D-B55B-67D8ECD47CA7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1ED1A529-EC8F-4CF2-955A-285610BEBB2B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2AE618B4-9509-4E40-9E40-19BF3EA13812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1A461D92-7E1D-40EB-95E8-46E78180FB07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9A2D2627-D4DB-4FAA-8243-71F1C91A8E3F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bject 34">
              <a:extLst>
                <a:ext uri="{FF2B5EF4-FFF2-40B4-BE49-F238E27FC236}">
                  <a16:creationId xmlns="" xmlns:a16="http://schemas.microsoft.com/office/drawing/2014/main" id="{5347BFC9-DD55-4A2D-B9DF-31DD70535395}"/>
                </a:ext>
              </a:extLst>
            </p:cNvPr>
            <p:cNvSpPr txBox="1"/>
            <p:nvPr/>
          </p:nvSpPr>
          <p:spPr>
            <a:xfrm>
              <a:off x="10633166" y="444235"/>
              <a:ext cx="1341209" cy="305853"/>
            </a:xfrm>
            <a:prstGeom prst="rect">
              <a:avLst/>
            </a:prstGeom>
          </p:spPr>
          <p:txBody>
            <a:bodyPr vert="horz" wrap="square" lIns="0" tIns="28575" rIns="0" bIns="0" rtlCol="0" anchor="ctr">
              <a:spAutoFit/>
            </a:bodyPr>
            <a:lstStyle/>
            <a:p>
              <a:pPr marL="12700" marR="5080">
                <a:spcBef>
                  <a:spcPts val="225"/>
                </a:spcBef>
              </a:pPr>
              <a:r>
                <a:rPr lang="ru-RU"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Муниципальный район </a:t>
              </a:r>
              <a:r>
                <a:rPr lang="ru-RU" sz="900" dirty="0" err="1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Челно-Вершинский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BCB2A6-7469-5FB1-C1CC-8FDC1FBAE347}"/>
              </a:ext>
            </a:extLst>
          </p:cNvPr>
          <p:cNvSpPr/>
          <p:nvPr/>
        </p:nvSpPr>
        <p:spPr>
          <a:xfrm>
            <a:off x="318976" y="1552258"/>
            <a:ext cx="7243629" cy="4734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939DC1EC-8FF6-1C99-DC8F-5F0ECFBB0551}"/>
              </a:ext>
            </a:extLst>
          </p:cNvPr>
          <p:cNvSpPr/>
          <p:nvPr/>
        </p:nvSpPr>
        <p:spPr>
          <a:xfrm>
            <a:off x="318975" y="1384276"/>
            <a:ext cx="7249413" cy="468108"/>
          </a:xfrm>
          <a:prstGeom prst="round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01B39C1-1534-667C-5363-AF62971831D5}"/>
              </a:ext>
            </a:extLst>
          </p:cNvPr>
          <p:cNvSpPr/>
          <p:nvPr/>
        </p:nvSpPr>
        <p:spPr>
          <a:xfrm>
            <a:off x="875904" y="1449053"/>
            <a:ext cx="6135554" cy="338554"/>
          </a:xfrm>
          <a:prstGeom prst="rect">
            <a:avLst/>
          </a:prstGeom>
          <a:solidFill>
            <a:srgbClr val="18529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Численность постоянного населения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14672 человек</a:t>
            </a:r>
            <a:endParaRPr lang="ru-RU" sz="1600" b="1" spc="-1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2E05482-0A60-375C-D767-E2E1C0248B1B}"/>
              </a:ext>
            </a:extLst>
          </p:cNvPr>
          <p:cNvSpPr/>
          <p:nvPr/>
        </p:nvSpPr>
        <p:spPr>
          <a:xfrm>
            <a:off x="895196" y="2076329"/>
            <a:ext cx="780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Мужчин </a:t>
            </a:r>
            <a:r>
              <a:rPr lang="ru-RU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7108 человек     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F9CD2BA-BA62-E52C-B68C-4FAE7E176927}"/>
              </a:ext>
            </a:extLst>
          </p:cNvPr>
          <p:cNvSpPr/>
          <p:nvPr/>
        </p:nvSpPr>
        <p:spPr>
          <a:xfrm>
            <a:off x="895196" y="2699492"/>
            <a:ext cx="780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Женщин </a:t>
            </a:r>
            <a:r>
              <a:rPr lang="ru-RU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7564 человек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19DF851-2208-0D27-A4DA-6B0375C6F68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23" y="2559483"/>
            <a:ext cx="453471" cy="45347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4BCC780-D354-24C3-EB15-74641645C40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8" y="1933750"/>
            <a:ext cx="456041" cy="456041"/>
          </a:xfrm>
          <a:prstGeom prst="rect">
            <a:avLst/>
          </a:prstGeom>
        </p:spPr>
      </p:pic>
      <p:graphicFrame>
        <p:nvGraphicFramePr>
          <p:cNvPr id="22" name="Диаграмма 21">
            <a:extLst>
              <a:ext uri="{FF2B5EF4-FFF2-40B4-BE49-F238E27FC236}">
                <a16:creationId xmlns="" xmlns:a16="http://schemas.microsoft.com/office/drawing/2014/main" id="{983848FB-0BA5-AE71-D302-7BCF9FCE0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312448"/>
              </p:ext>
            </p:extLst>
          </p:nvPr>
        </p:nvGraphicFramePr>
        <p:xfrm>
          <a:off x="3006893" y="1326330"/>
          <a:ext cx="5175382" cy="295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2DD75C3-D906-81BA-033E-41B775FB55E6}"/>
              </a:ext>
            </a:extLst>
          </p:cNvPr>
          <p:cNvSpPr/>
          <p:nvPr/>
        </p:nvSpPr>
        <p:spPr>
          <a:xfrm>
            <a:off x="3938613" y="2164556"/>
            <a:ext cx="825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14,1%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04D733D2-ED05-4C0F-49CC-A13D59595874}"/>
              </a:ext>
            </a:extLst>
          </p:cNvPr>
          <p:cNvSpPr/>
          <p:nvPr/>
        </p:nvSpPr>
        <p:spPr>
          <a:xfrm>
            <a:off x="3967642" y="2666234"/>
            <a:ext cx="825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54,9%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11C5BCB9-7014-BC1B-DF9A-71FBC2B67140}"/>
              </a:ext>
            </a:extLst>
          </p:cNvPr>
          <p:cNvSpPr/>
          <p:nvPr/>
        </p:nvSpPr>
        <p:spPr>
          <a:xfrm>
            <a:off x="3627599" y="2409153"/>
            <a:ext cx="825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31,0%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7CF393F-65A6-93C4-D620-10E2A0A4F694}"/>
              </a:ext>
            </a:extLst>
          </p:cNvPr>
          <p:cNvSpPr/>
          <p:nvPr/>
        </p:nvSpPr>
        <p:spPr>
          <a:xfrm>
            <a:off x="449338" y="3368237"/>
            <a:ext cx="780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Численность занятых в экономике </a:t>
            </a:r>
            <a:r>
              <a:rPr lang="ru-RU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5481 человек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24DB9FB9-594E-F7E0-3BD9-56D5F7270647}"/>
              </a:ext>
            </a:extLst>
          </p:cNvPr>
          <p:cNvSpPr/>
          <p:nvPr/>
        </p:nvSpPr>
        <p:spPr>
          <a:xfrm>
            <a:off x="1065530" y="4036882"/>
            <a:ext cx="78080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организаций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районе </a:t>
            </a:r>
            <a:r>
              <a:rPr lang="ru-RU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63A6CAA-1D18-C768-D336-B526833897B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65" y="3886436"/>
            <a:ext cx="731068" cy="7310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00ABF4DE-BEB4-D6B2-BCB1-870B302054F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660" y="3890975"/>
            <a:ext cx="731068" cy="731068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EC554181-34CC-6ED6-1E9B-FBB0865BCEE1}"/>
              </a:ext>
            </a:extLst>
          </p:cNvPr>
          <p:cNvSpPr/>
          <p:nvPr/>
        </p:nvSpPr>
        <p:spPr>
          <a:xfrm>
            <a:off x="4354728" y="4037268"/>
            <a:ext cx="78080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индивидуальных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предпринимателей </a:t>
            </a:r>
            <a:r>
              <a:rPr lang="ru-RU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246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="" xmlns:a16="http://schemas.microsoft.com/office/drawing/2014/main" id="{7460B1C3-2809-8030-585D-DA37DB7FAE6F}"/>
              </a:ext>
            </a:extLst>
          </p:cNvPr>
          <p:cNvSpPr/>
          <p:nvPr/>
        </p:nvSpPr>
        <p:spPr>
          <a:xfrm>
            <a:off x="313192" y="4883119"/>
            <a:ext cx="7249413" cy="468108"/>
          </a:xfrm>
          <a:prstGeom prst="round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02073AA-68A0-DEEC-DE18-7E9CFFD50967}"/>
              </a:ext>
            </a:extLst>
          </p:cNvPr>
          <p:cNvSpPr/>
          <p:nvPr/>
        </p:nvSpPr>
        <p:spPr>
          <a:xfrm>
            <a:off x="447687" y="4947896"/>
            <a:ext cx="6980422" cy="338554"/>
          </a:xfrm>
          <a:prstGeom prst="rect">
            <a:avLst/>
          </a:prstGeom>
          <a:solidFill>
            <a:srgbClr val="18529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Средняя численность работников крупных и средних предприятий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49E820DE-A6F3-B63F-A027-141917618951}"/>
              </a:ext>
            </a:extLst>
          </p:cNvPr>
          <p:cNvSpPr/>
          <p:nvPr/>
        </p:nvSpPr>
        <p:spPr>
          <a:xfrm>
            <a:off x="475413" y="5431848"/>
            <a:ext cx="780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2,144 тысячи человек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B3396000-15D4-C023-8943-E1993D860D02}"/>
              </a:ext>
            </a:extLst>
          </p:cNvPr>
          <p:cNvSpPr/>
          <p:nvPr/>
        </p:nvSpPr>
        <p:spPr>
          <a:xfrm>
            <a:off x="463267" y="5757919"/>
            <a:ext cx="780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Уровень зарегистрированной безработицы </a:t>
            </a:r>
            <a:r>
              <a:rPr lang="ru-RU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1,6%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BF98E0DE-8FC0-1C38-CC97-181FD471811D}"/>
              </a:ext>
            </a:extLst>
          </p:cNvPr>
          <p:cNvSpPr/>
          <p:nvPr/>
        </p:nvSpPr>
        <p:spPr>
          <a:xfrm>
            <a:off x="7808118" y="1384276"/>
            <a:ext cx="4064907" cy="468108"/>
          </a:xfrm>
          <a:prstGeom prst="round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579F2812-64AA-401A-DA3A-9A8A640BD07D}"/>
              </a:ext>
            </a:extLst>
          </p:cNvPr>
          <p:cNvSpPr/>
          <p:nvPr/>
        </p:nvSpPr>
        <p:spPr>
          <a:xfrm>
            <a:off x="8626086" y="1449053"/>
            <a:ext cx="2428971" cy="338554"/>
          </a:xfrm>
          <a:prstGeom prst="rect">
            <a:avLst/>
          </a:prstGeom>
          <a:solidFill>
            <a:srgbClr val="18529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spc="-1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Учебные заведения   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A7749B05-379D-F567-C42D-7D7F1E27CDA0}"/>
              </a:ext>
            </a:extLst>
          </p:cNvPr>
          <p:cNvSpPr/>
          <p:nvPr/>
        </p:nvSpPr>
        <p:spPr>
          <a:xfrm>
            <a:off x="8111260" y="1960197"/>
            <a:ext cx="780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Школы </a:t>
            </a:r>
            <a:r>
              <a:rPr lang="ru-RU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63B144FB-2BEE-C4B2-6CBB-9C07E2D86476}"/>
              </a:ext>
            </a:extLst>
          </p:cNvPr>
          <p:cNvSpPr/>
          <p:nvPr/>
        </p:nvSpPr>
        <p:spPr>
          <a:xfrm>
            <a:off x="8111261" y="2302900"/>
            <a:ext cx="24420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Дошкольные учреждения </a:t>
            </a:r>
            <a:r>
              <a:rPr lang="ru-RU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93D28A94-D3CF-E04D-3030-C3ED58391411}"/>
              </a:ext>
            </a:extLst>
          </p:cNvPr>
          <p:cNvSpPr/>
          <p:nvPr/>
        </p:nvSpPr>
        <p:spPr>
          <a:xfrm>
            <a:off x="9906419" y="1950706"/>
            <a:ext cx="2303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Учреждения дополнительного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r>
              <a:rPr lang="ru-RU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="" xmlns:a16="http://schemas.microsoft.com/office/drawing/2014/main" id="{B27CD044-E1DB-C284-BCA0-1E4361F606F8}"/>
              </a:ext>
            </a:extLst>
          </p:cNvPr>
          <p:cNvSpPr/>
          <p:nvPr/>
        </p:nvSpPr>
        <p:spPr>
          <a:xfrm>
            <a:off x="7923782" y="2058754"/>
            <a:ext cx="134763" cy="134763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0105FA0A-BA68-08C5-8804-D28D8E6B4EB2}"/>
              </a:ext>
            </a:extLst>
          </p:cNvPr>
          <p:cNvSpPr/>
          <p:nvPr/>
        </p:nvSpPr>
        <p:spPr>
          <a:xfrm>
            <a:off x="7923782" y="2431758"/>
            <a:ext cx="134763" cy="134763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>
            <a:extLst>
              <a:ext uri="{FF2B5EF4-FFF2-40B4-BE49-F238E27FC236}">
                <a16:creationId xmlns="" xmlns:a16="http://schemas.microsoft.com/office/drawing/2014/main" id="{5EED739E-0D77-DB42-3F41-F71339EC4096}"/>
              </a:ext>
            </a:extLst>
          </p:cNvPr>
          <p:cNvSpPr/>
          <p:nvPr/>
        </p:nvSpPr>
        <p:spPr>
          <a:xfrm>
            <a:off x="9718940" y="2176564"/>
            <a:ext cx="134763" cy="134763"/>
          </a:xfrm>
          <a:prstGeom prst="ellipse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A9884124-55D5-7083-663A-B27D3D1ADE8F}"/>
              </a:ext>
            </a:extLst>
          </p:cNvPr>
          <p:cNvSpPr/>
          <p:nvPr/>
        </p:nvSpPr>
        <p:spPr>
          <a:xfrm>
            <a:off x="7858786" y="3121331"/>
            <a:ext cx="406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База профессионального образования (в пределах доступности 25-60 км)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C5F0567B-7DB9-BF6B-8344-1C09391C3329}"/>
              </a:ext>
            </a:extLst>
          </p:cNvPr>
          <p:cNvSpPr/>
          <p:nvPr/>
        </p:nvSpPr>
        <p:spPr>
          <a:xfrm>
            <a:off x="7867592" y="3801618"/>
            <a:ext cx="3702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ГБПОУ Тольяттинский  медицинский колледж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Шенталинский филиал (25 км)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C7954C60-63EC-7F84-2924-22DEC6F2DB32}"/>
              </a:ext>
            </a:extLst>
          </p:cNvPr>
          <p:cNvSpPr/>
          <p:nvPr/>
        </p:nvSpPr>
        <p:spPr>
          <a:xfrm>
            <a:off x="7867592" y="4807857"/>
            <a:ext cx="370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ГБПОУ Сергиевский губернский техникум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(60 км)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B7B4DBF9-C27B-E447-1B21-55969B937B06}"/>
              </a:ext>
            </a:extLst>
          </p:cNvPr>
          <p:cNvSpPr/>
          <p:nvPr/>
        </p:nvSpPr>
        <p:spPr>
          <a:xfrm>
            <a:off x="7867592" y="5567874"/>
            <a:ext cx="3702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ГАПОУ </a:t>
            </a:r>
            <a:r>
              <a:rPr lang="ru-RU" sz="1600" b="1" dirty="0" err="1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Нурлатский</a:t>
            </a:r>
            <a:r>
              <a:rPr lang="ru-RU" sz="1600" b="1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аграрный техникум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(25 км)</a:t>
            </a: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="" xmlns:a16="http://schemas.microsoft.com/office/drawing/2014/main" id="{C7AB63C6-6721-A691-6CA1-C0CCD5C073D4}"/>
              </a:ext>
            </a:extLst>
          </p:cNvPr>
          <p:cNvCxnSpPr>
            <a:cxnSpLocks/>
          </p:cNvCxnSpPr>
          <p:nvPr/>
        </p:nvCxnSpPr>
        <p:spPr>
          <a:xfrm>
            <a:off x="7803223" y="3012954"/>
            <a:ext cx="4069801" cy="25529"/>
          </a:xfrm>
          <a:prstGeom prst="line">
            <a:avLst/>
          </a:prstGeom>
          <a:ln w="127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43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F537E8B-ABE1-BCB6-A859-7FCAEEF17793}"/>
              </a:ext>
            </a:extLst>
          </p:cNvPr>
          <p:cNvSpPr/>
          <p:nvPr/>
        </p:nvSpPr>
        <p:spPr>
          <a:xfrm>
            <a:off x="6088132" y="2174074"/>
            <a:ext cx="5784896" cy="414015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340074"/>
            <a:ext cx="8748825" cy="50879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ts val="3400"/>
              </a:lnSpc>
              <a:spcBef>
                <a:spcPts val="780"/>
              </a:spcBef>
              <a:buNone/>
              <a:defRPr sz="28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ПРОИЗВОДСТВЕННЫЙ ПОТЕНЦИАЛ</a:t>
            </a: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5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2A323612-7DF9-4846-AE8E-618FA3841312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C37365B9-1CF8-4082-96CF-86C1886A42B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D72F2C17-315D-4A09-966C-576C84AAFE9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E374B04A-3F39-4B53-9EC2-67D9CF2BB70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45F019FE-30A3-482C-9F40-F6F86E09D08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EE9BC837-5AE4-4728-BC8E-95109EBC193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87CE25F2-E11D-4CE4-833E-30123F2B7C6E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85095680-00EE-4514-8A26-F459BD0A9D8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16657EEF-68DD-4673-B59C-8D98DDDAC9B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E2B906FB-3239-4093-B612-2F133655587F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45E4D822-E4EE-42A4-9505-7CADF3215FC1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8FB446F1-177A-48C7-AA68-20EF8DDC4FE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9EE4F620-34BF-48A9-A1B7-621B84AFD77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CDDA9A53-9881-492C-B7F1-A1F1E19D884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51B2D008-2757-4F0E-9409-F14F9A4FB0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48C1DAE6-AA06-4ABF-A2CF-FE0A1AC7EE5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A3C765B8-4078-4139-8175-97ED205DC3A7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7FDED403-4A29-4502-BF24-D4606E10D27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FE0AD794-F979-4403-930C-178E478F025C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0157E4B7-0739-4DF8-B0F4-31EF0B6D671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3BA45B2A-3BB5-4086-9D5C-94D3203BE7B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3DD37EBF-F8AF-401B-ACBA-796C367A4DB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DD75AFA1-20B6-4588-932F-FF6A8F03AE9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4CCD21D6-EC17-40B5-9405-13B79B97588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95351AF8-95C2-4DB9-BAA6-EBD67A2730EE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AAC35899-E85D-4BCD-829F-E7D87A071834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7E1FF31D-6891-4B9C-95A9-7DCF9D37B6E4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C3720EBB-6734-4891-B249-6ABFA13D530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F67DD475-2D83-491B-8A95-461853121FAD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CADFE0C7-6619-499A-899E-7F6382547D35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object 34">
            <a:extLst>
              <a:ext uri="{FF2B5EF4-FFF2-40B4-BE49-F238E27FC236}">
                <a16:creationId xmlns="" xmlns:a16="http://schemas.microsoft.com/office/drawing/2014/main" id="{5347BFC9-DD55-4A2D-B9DF-31DD70535395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5676B58-D839-75E0-AE91-2A442CE081E4}"/>
              </a:ext>
            </a:extLst>
          </p:cNvPr>
          <p:cNvSpPr/>
          <p:nvPr/>
        </p:nvSpPr>
        <p:spPr>
          <a:xfrm>
            <a:off x="316888" y="2139154"/>
            <a:ext cx="5771243" cy="417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65A73D7-52BE-5F6B-846E-6600204902E5}"/>
              </a:ext>
            </a:extLst>
          </p:cNvPr>
          <p:cNvSpPr/>
          <p:nvPr/>
        </p:nvSpPr>
        <p:spPr>
          <a:xfrm>
            <a:off x="318973" y="1437004"/>
            <a:ext cx="5777027" cy="737999"/>
          </a:xfrm>
          <a:prstGeom prst="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952783D-45C7-0860-E3C8-669ED061F9B0}"/>
              </a:ext>
            </a:extLst>
          </p:cNvPr>
          <p:cNvSpPr/>
          <p:nvPr/>
        </p:nvSpPr>
        <p:spPr>
          <a:xfrm>
            <a:off x="6077833" y="1432872"/>
            <a:ext cx="5811477" cy="737999"/>
          </a:xfrm>
          <a:prstGeom prst="rect">
            <a:avLst/>
          </a:prstGeom>
          <a:solidFill>
            <a:srgbClr val="237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2886AC7-8A1D-5382-BFBD-731CDA652554}"/>
              </a:ext>
            </a:extLst>
          </p:cNvPr>
          <p:cNvSpPr/>
          <p:nvPr/>
        </p:nvSpPr>
        <p:spPr>
          <a:xfrm>
            <a:off x="6078964" y="3899840"/>
            <a:ext cx="5794063" cy="663886"/>
          </a:xfrm>
          <a:prstGeom prst="rect">
            <a:avLst/>
          </a:prstGeom>
          <a:solidFill>
            <a:srgbClr val="5096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object 38">
            <a:extLst>
              <a:ext uri="{FF2B5EF4-FFF2-40B4-BE49-F238E27FC236}">
                <a16:creationId xmlns="" xmlns:a16="http://schemas.microsoft.com/office/drawing/2014/main" id="{C628F292-578C-4C57-8467-33A491F98018}"/>
              </a:ext>
            </a:extLst>
          </p:cNvPr>
          <p:cNvSpPr txBox="1">
            <a:spLocks/>
          </p:cNvSpPr>
          <p:nvPr/>
        </p:nvSpPr>
        <p:spPr>
          <a:xfrm>
            <a:off x="449871" y="1633998"/>
            <a:ext cx="4387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</a:p>
        </p:txBody>
      </p:sp>
      <p:sp>
        <p:nvSpPr>
          <p:cNvPr id="74" name="object 38">
            <a:extLst>
              <a:ext uri="{FF2B5EF4-FFF2-40B4-BE49-F238E27FC236}">
                <a16:creationId xmlns="" xmlns:a16="http://schemas.microsoft.com/office/drawing/2014/main" id="{344F33D0-8D14-4A00-8C25-3574750C22FE}"/>
              </a:ext>
            </a:extLst>
          </p:cNvPr>
          <p:cNvSpPr txBox="1">
            <a:spLocks/>
          </p:cNvSpPr>
          <p:nvPr/>
        </p:nvSpPr>
        <p:spPr>
          <a:xfrm>
            <a:off x="6205358" y="1633998"/>
            <a:ext cx="4132156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Обрабатывающая промышленность</a:t>
            </a:r>
          </a:p>
        </p:txBody>
      </p:sp>
      <p:sp>
        <p:nvSpPr>
          <p:cNvPr id="77" name="object 38">
            <a:extLst>
              <a:ext uri="{FF2B5EF4-FFF2-40B4-BE49-F238E27FC236}">
                <a16:creationId xmlns="" xmlns:a16="http://schemas.microsoft.com/office/drawing/2014/main" id="{5DBBFF44-6E24-446D-B5BA-D3040CAFFF0A}"/>
              </a:ext>
            </a:extLst>
          </p:cNvPr>
          <p:cNvSpPr txBox="1">
            <a:spLocks/>
          </p:cNvSpPr>
          <p:nvPr/>
        </p:nvSpPr>
        <p:spPr>
          <a:xfrm>
            <a:off x="6205358" y="4070970"/>
            <a:ext cx="3374773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Добыча полезных ископаемых </a:t>
            </a:r>
          </a:p>
        </p:txBody>
      </p:sp>
      <p:sp>
        <p:nvSpPr>
          <p:cNvPr id="78" name="object 38">
            <a:extLst>
              <a:ext uri="{FF2B5EF4-FFF2-40B4-BE49-F238E27FC236}">
                <a16:creationId xmlns="" xmlns:a16="http://schemas.microsoft.com/office/drawing/2014/main" id="{E8917214-B7EF-46AB-A007-0B44A6AC821F}"/>
              </a:ext>
            </a:extLst>
          </p:cNvPr>
          <p:cNvSpPr txBox="1">
            <a:spLocks/>
          </p:cNvSpPr>
          <p:nvPr/>
        </p:nvSpPr>
        <p:spPr>
          <a:xfrm>
            <a:off x="1165346" y="2374248"/>
            <a:ext cx="4790953" cy="5432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1" dirty="0">
                <a:solidFill>
                  <a:srgbClr val="185292"/>
                </a:solidFill>
              </a:rPr>
              <a:t>Растениеводство</a:t>
            </a:r>
            <a:r>
              <a:rPr lang="ru-RU" dirty="0"/>
              <a:t>: производство зерновых культур, подсолнечника, картофеля</a:t>
            </a:r>
          </a:p>
        </p:txBody>
      </p:sp>
      <p:sp>
        <p:nvSpPr>
          <p:cNvPr id="79" name="object 38">
            <a:extLst>
              <a:ext uri="{FF2B5EF4-FFF2-40B4-BE49-F238E27FC236}">
                <a16:creationId xmlns="" xmlns:a16="http://schemas.microsoft.com/office/drawing/2014/main" id="{50D6CE88-C8AD-4D90-814A-B491C6EAE0CA}"/>
              </a:ext>
            </a:extLst>
          </p:cNvPr>
          <p:cNvSpPr txBox="1">
            <a:spLocks/>
          </p:cNvSpPr>
          <p:nvPr/>
        </p:nvSpPr>
        <p:spPr>
          <a:xfrm>
            <a:off x="1165345" y="3114304"/>
            <a:ext cx="4930655" cy="5432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1" dirty="0">
                <a:solidFill>
                  <a:srgbClr val="185292"/>
                </a:solidFill>
              </a:rPr>
              <a:t>Животноводство: </a:t>
            </a:r>
            <a:r>
              <a:rPr lang="ru-RU" dirty="0"/>
              <a:t>производство молока, мяса крупно-рогатого скота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A8D3157-D079-494B-9BEE-8A3C6416D9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1" y="2401787"/>
            <a:ext cx="489024" cy="4890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27E4700-1D65-499D-B692-9247178D225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1" y="3120249"/>
            <a:ext cx="614784" cy="614784"/>
          </a:xfrm>
          <a:prstGeom prst="rect">
            <a:avLst/>
          </a:prstGeom>
        </p:spPr>
      </p:pic>
      <p:sp>
        <p:nvSpPr>
          <p:cNvPr id="80" name="object 38">
            <a:extLst>
              <a:ext uri="{FF2B5EF4-FFF2-40B4-BE49-F238E27FC236}">
                <a16:creationId xmlns="" xmlns:a16="http://schemas.microsoft.com/office/drawing/2014/main" id="{25EDF3AA-1834-482A-9029-3330FCBDAC48}"/>
              </a:ext>
            </a:extLst>
          </p:cNvPr>
          <p:cNvSpPr txBox="1">
            <a:spLocks/>
          </p:cNvSpPr>
          <p:nvPr/>
        </p:nvSpPr>
        <p:spPr>
          <a:xfrm>
            <a:off x="449871" y="3997852"/>
            <a:ext cx="4387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ООО «Компания БИО-ТОН»</a:t>
            </a:r>
          </a:p>
        </p:txBody>
      </p:sp>
      <p:sp>
        <p:nvSpPr>
          <p:cNvPr id="81" name="object 38">
            <a:extLst>
              <a:ext uri="{FF2B5EF4-FFF2-40B4-BE49-F238E27FC236}">
                <a16:creationId xmlns="" xmlns:a16="http://schemas.microsoft.com/office/drawing/2014/main" id="{2852FF6D-F5A0-49DD-AA39-85DFCE66317B}"/>
              </a:ext>
            </a:extLst>
          </p:cNvPr>
          <p:cNvSpPr txBox="1">
            <a:spLocks/>
          </p:cNvSpPr>
          <p:nvPr/>
        </p:nvSpPr>
        <p:spPr>
          <a:xfrm>
            <a:off x="3471658" y="3997852"/>
            <a:ext cx="4387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ООО «Урожай»</a:t>
            </a:r>
          </a:p>
        </p:txBody>
      </p:sp>
      <p:sp>
        <p:nvSpPr>
          <p:cNvPr id="82" name="object 38">
            <a:extLst>
              <a:ext uri="{FF2B5EF4-FFF2-40B4-BE49-F238E27FC236}">
                <a16:creationId xmlns="" xmlns:a16="http://schemas.microsoft.com/office/drawing/2014/main" id="{A27AD892-6D4E-4056-B749-D0413C58994C}"/>
              </a:ext>
            </a:extLst>
          </p:cNvPr>
          <p:cNvSpPr txBox="1">
            <a:spLocks/>
          </p:cNvSpPr>
          <p:nvPr/>
        </p:nvSpPr>
        <p:spPr>
          <a:xfrm>
            <a:off x="449871" y="4979497"/>
            <a:ext cx="4387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АО «</a:t>
            </a:r>
            <a:r>
              <a:rPr lang="ru-RU" dirty="0" err="1"/>
              <a:t>Челно-Вершинский</a:t>
            </a:r>
            <a:r>
              <a:rPr lang="ru-RU" dirty="0"/>
              <a:t> элеватор»</a:t>
            </a:r>
          </a:p>
        </p:txBody>
      </p:sp>
      <p:sp>
        <p:nvSpPr>
          <p:cNvPr id="83" name="object 38">
            <a:extLst>
              <a:ext uri="{FF2B5EF4-FFF2-40B4-BE49-F238E27FC236}">
                <a16:creationId xmlns="" xmlns:a16="http://schemas.microsoft.com/office/drawing/2014/main" id="{3EADEA62-B3E0-4F50-8C11-CD11F3505A55}"/>
              </a:ext>
            </a:extLst>
          </p:cNvPr>
          <p:cNvSpPr txBox="1">
            <a:spLocks/>
          </p:cNvSpPr>
          <p:nvPr/>
        </p:nvSpPr>
        <p:spPr>
          <a:xfrm>
            <a:off x="449871" y="4469208"/>
            <a:ext cx="4387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ООО НПО «</a:t>
            </a:r>
            <a:r>
              <a:rPr lang="ru-RU" dirty="0" err="1"/>
              <a:t>Геотехнологии</a:t>
            </a:r>
            <a:r>
              <a:rPr lang="ru-RU" dirty="0"/>
              <a:t>»</a:t>
            </a:r>
          </a:p>
        </p:txBody>
      </p:sp>
      <p:sp>
        <p:nvSpPr>
          <p:cNvPr id="84" name="object 38">
            <a:extLst>
              <a:ext uri="{FF2B5EF4-FFF2-40B4-BE49-F238E27FC236}">
                <a16:creationId xmlns="" xmlns:a16="http://schemas.microsoft.com/office/drawing/2014/main" id="{9B6C4FFA-DAB2-4883-8233-A9A06561E456}"/>
              </a:ext>
            </a:extLst>
          </p:cNvPr>
          <p:cNvSpPr txBox="1">
            <a:spLocks/>
          </p:cNvSpPr>
          <p:nvPr/>
        </p:nvSpPr>
        <p:spPr>
          <a:xfrm>
            <a:off x="3471658" y="4469208"/>
            <a:ext cx="4387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СППСК «Рассвет»</a:t>
            </a:r>
          </a:p>
        </p:txBody>
      </p:sp>
      <p:sp>
        <p:nvSpPr>
          <p:cNvPr id="85" name="object 38">
            <a:extLst>
              <a:ext uri="{FF2B5EF4-FFF2-40B4-BE49-F238E27FC236}">
                <a16:creationId xmlns="" xmlns:a16="http://schemas.microsoft.com/office/drawing/2014/main" id="{51DFFEEB-D394-4BE3-B691-E056C1BE283B}"/>
              </a:ext>
            </a:extLst>
          </p:cNvPr>
          <p:cNvSpPr txBox="1">
            <a:spLocks/>
          </p:cNvSpPr>
          <p:nvPr/>
        </p:nvSpPr>
        <p:spPr>
          <a:xfrm>
            <a:off x="399071" y="5475065"/>
            <a:ext cx="4387129" cy="37702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/>
              <a:t> 35 </a:t>
            </a:r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крестьянских (фермерских хозяйств)</a:t>
            </a:r>
          </a:p>
        </p:txBody>
      </p:sp>
      <p:sp>
        <p:nvSpPr>
          <p:cNvPr id="87" name="object 38">
            <a:extLst>
              <a:ext uri="{FF2B5EF4-FFF2-40B4-BE49-F238E27FC236}">
                <a16:creationId xmlns="" xmlns:a16="http://schemas.microsoft.com/office/drawing/2014/main" id="{23AB5400-8B20-49F5-B318-83EC311C98F8}"/>
              </a:ext>
            </a:extLst>
          </p:cNvPr>
          <p:cNvSpPr txBox="1">
            <a:spLocks/>
          </p:cNvSpPr>
          <p:nvPr/>
        </p:nvSpPr>
        <p:spPr>
          <a:xfrm>
            <a:off x="6205358" y="2368577"/>
            <a:ext cx="6020613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АО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Челно-Вершинский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машиностроительный завод»</a:t>
            </a:r>
          </a:p>
        </p:txBody>
      </p:sp>
      <p:sp>
        <p:nvSpPr>
          <p:cNvPr id="88" name="object 38">
            <a:extLst>
              <a:ext uri="{FF2B5EF4-FFF2-40B4-BE49-F238E27FC236}">
                <a16:creationId xmlns="" xmlns:a16="http://schemas.microsoft.com/office/drawing/2014/main" id="{0C4C8EA1-D3CD-4F1F-A0A1-F67DBDDF4CA3}"/>
              </a:ext>
            </a:extLst>
          </p:cNvPr>
          <p:cNvSpPr txBox="1">
            <a:spLocks/>
          </p:cNvSpPr>
          <p:nvPr/>
        </p:nvSpPr>
        <p:spPr>
          <a:xfrm>
            <a:off x="6205358" y="2686654"/>
            <a:ext cx="4930655" cy="9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Производство оборудования для механизации животноводческих ферм, запасных частей </a:t>
            </a:r>
          </a:p>
          <a:p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комплектующих к оборудованию животноводческих ферм</a:t>
            </a:r>
          </a:p>
        </p:txBody>
      </p:sp>
      <p:sp>
        <p:nvSpPr>
          <p:cNvPr id="89" name="object 38">
            <a:extLst>
              <a:ext uri="{FF2B5EF4-FFF2-40B4-BE49-F238E27FC236}">
                <a16:creationId xmlns="" xmlns:a16="http://schemas.microsoft.com/office/drawing/2014/main" id="{CFC393DD-54AB-434B-BEE5-E718D48AA359}"/>
              </a:ext>
            </a:extLst>
          </p:cNvPr>
          <p:cNvSpPr txBox="1">
            <a:spLocks/>
          </p:cNvSpPr>
          <p:nvPr/>
        </p:nvSpPr>
        <p:spPr>
          <a:xfrm>
            <a:off x="9427664" y="5329683"/>
            <a:ext cx="4387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ТПП «РИТЭК»</a:t>
            </a:r>
          </a:p>
        </p:txBody>
      </p:sp>
      <p:sp>
        <p:nvSpPr>
          <p:cNvPr id="90" name="object 38">
            <a:extLst>
              <a:ext uri="{FF2B5EF4-FFF2-40B4-BE49-F238E27FC236}">
                <a16:creationId xmlns="" xmlns:a16="http://schemas.microsoft.com/office/drawing/2014/main" id="{0EF41B8C-AABE-40A9-A6DF-732D54CEBEB0}"/>
              </a:ext>
            </a:extLst>
          </p:cNvPr>
          <p:cNvSpPr txBox="1">
            <a:spLocks/>
          </p:cNvSpPr>
          <p:nvPr/>
        </p:nvSpPr>
        <p:spPr>
          <a:xfrm>
            <a:off x="6204040" y="5329683"/>
            <a:ext cx="4387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ООО «ННК -Самаранефтегаз»</a:t>
            </a:r>
          </a:p>
        </p:txBody>
      </p:sp>
      <p:sp>
        <p:nvSpPr>
          <p:cNvPr id="91" name="object 38">
            <a:extLst>
              <a:ext uri="{FF2B5EF4-FFF2-40B4-BE49-F238E27FC236}">
                <a16:creationId xmlns="" xmlns:a16="http://schemas.microsoft.com/office/drawing/2014/main" id="{557AFC83-B049-43E1-B534-0821D92A5B94}"/>
              </a:ext>
            </a:extLst>
          </p:cNvPr>
          <p:cNvSpPr txBox="1">
            <a:spLocks/>
          </p:cNvSpPr>
          <p:nvPr/>
        </p:nvSpPr>
        <p:spPr>
          <a:xfrm>
            <a:off x="9427664" y="4788106"/>
            <a:ext cx="4387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ООО «Благодаров-</a:t>
            </a:r>
            <a:r>
              <a:rPr lang="ru-RU" dirty="0" err="1"/>
              <a:t>ойл</a:t>
            </a:r>
            <a:r>
              <a:rPr lang="ru-RU" dirty="0"/>
              <a:t>»</a:t>
            </a:r>
          </a:p>
        </p:txBody>
      </p:sp>
      <p:sp>
        <p:nvSpPr>
          <p:cNvPr id="92" name="object 38">
            <a:extLst>
              <a:ext uri="{FF2B5EF4-FFF2-40B4-BE49-F238E27FC236}">
                <a16:creationId xmlns="" xmlns:a16="http://schemas.microsoft.com/office/drawing/2014/main" id="{E4804664-DC84-4B41-9015-F2217DE47010}"/>
              </a:ext>
            </a:extLst>
          </p:cNvPr>
          <p:cNvSpPr txBox="1">
            <a:spLocks/>
          </p:cNvSpPr>
          <p:nvPr/>
        </p:nvSpPr>
        <p:spPr>
          <a:xfrm>
            <a:off x="6204040" y="4788106"/>
            <a:ext cx="4387129" cy="3216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ООО «Татнефть-Самара»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67BCA0E-1973-4558-A02B-BB49B27127D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248" y="2888375"/>
            <a:ext cx="735982" cy="73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8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ts val="3400"/>
              </a:lnSpc>
              <a:spcBef>
                <a:spcPts val="780"/>
              </a:spcBef>
              <a:buNone/>
              <a:defRPr sz="28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ЭКОНОМИЧЕСКОЕ РАЗВИТИЕ</a:t>
            </a:r>
            <a:br>
              <a:rPr lang="ru-RU" dirty="0"/>
            </a:br>
            <a:r>
              <a:rPr lang="ru-RU" dirty="0"/>
              <a:t>И АНАЛИЗ ДЕЛОВОЙ АКТИВНОСТИ</a:t>
            </a: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6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2A323612-7DF9-4846-AE8E-618FA3841312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C37365B9-1CF8-4082-96CF-86C1886A42B9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D72F2C17-315D-4A09-966C-576C84AAFE9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E374B04A-3F39-4B53-9EC2-67D9CF2BB702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45F019FE-30A3-482C-9F40-F6F86E09D085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EE9BC837-5AE4-4728-BC8E-95109EBC1938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87CE25F2-E11D-4CE4-833E-30123F2B7C6E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85095680-00EE-4514-8A26-F459BD0A9D8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16657EEF-68DD-4673-B59C-8D98DDDAC9B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E2B906FB-3239-4093-B612-2F133655587F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45E4D822-E4EE-42A4-9505-7CADF3215FC1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8FB446F1-177A-48C7-AA68-20EF8DDC4FE4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9EE4F620-34BF-48A9-A1B7-621B84AFD77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CDDA9A53-9881-492C-B7F1-A1F1E19D8841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51B2D008-2757-4F0E-9409-F14F9A4FB0A4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48C1DAE6-AA06-4ABF-A2CF-FE0A1AC7EE5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A3C765B8-4078-4139-8175-97ED205DC3A7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7FDED403-4A29-4502-BF24-D4606E10D278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FE0AD794-F979-4403-930C-178E478F025C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0157E4B7-0739-4DF8-B0F4-31EF0B6D671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3BA45B2A-3BB5-4086-9D5C-94D3203BE7B8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3DD37EBF-F8AF-401B-ACBA-796C367A4DB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DD75AFA1-20B6-4588-932F-FF6A8F03AE98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4CCD21D6-EC17-40B5-9405-13B79B97588B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95351AF8-95C2-4DB9-BAA6-EBD67A2730EE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AAC35899-E85D-4BCD-829F-E7D87A071834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7E1FF31D-6891-4B9C-95A9-7DCF9D37B6E4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C3720EBB-6734-4891-B249-6ABFA13D530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F67DD475-2D83-491B-8A95-461853121FAD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CADFE0C7-6619-499A-899E-7F6382547D35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17946"/>
              </p:ext>
            </p:extLst>
          </p:nvPr>
        </p:nvGraphicFramePr>
        <p:xfrm>
          <a:off x="250756" y="1411553"/>
          <a:ext cx="11570335" cy="468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1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94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56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55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80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5283">
                <a:tc>
                  <a:txBody>
                    <a:bodyPr/>
                    <a:lstStyle/>
                    <a:p>
                      <a:r>
                        <a:rPr lang="ru-RU" sz="12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Направления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2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</a:t>
                      </a:r>
                      <a:endParaRPr lang="ru-RU" sz="12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 год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5283">
                <a:tc>
                  <a:txBody>
                    <a:bodyPr/>
                    <a:lstStyle/>
                    <a:p>
                      <a:pPr algn="l"/>
                      <a:r>
                        <a:rPr lang="ru-RU" sz="13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Сельское</a:t>
                      </a:r>
                      <a:r>
                        <a:rPr lang="ru-RU" sz="13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хозяйство</a:t>
                      </a:r>
                      <a:endParaRPr lang="ru-RU" sz="13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 </a:t>
                      </a:r>
                    </a:p>
                  </a:txBody>
                  <a:tcPr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3135,2 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2896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4670,6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6591">
                <a:tc>
                  <a:txBody>
                    <a:bodyPr/>
                    <a:lstStyle/>
                    <a:p>
                      <a:pPr algn="l"/>
                      <a:r>
                        <a:rPr lang="ru-RU" sz="13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Промышленность</a:t>
                      </a:r>
                      <a:endParaRPr lang="ru-RU" sz="13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27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 руб.</a:t>
                      </a:r>
                    </a:p>
                  </a:txBody>
                  <a:tcPr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4,852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9,034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9,234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5283">
                <a:tc>
                  <a:txBody>
                    <a:bodyPr/>
                    <a:lstStyle/>
                    <a:p>
                      <a:pPr algn="l"/>
                      <a:r>
                        <a:rPr lang="ru-RU" sz="13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Оборот розничной торговли</a:t>
                      </a: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</a:t>
                      </a:r>
                    </a:p>
                  </a:txBody>
                  <a:tcPr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664488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730621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848903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5283">
                <a:tc>
                  <a:txBody>
                    <a:bodyPr/>
                    <a:lstStyle/>
                    <a:p>
                      <a:pPr algn="l"/>
                      <a:r>
                        <a:rPr lang="ru-RU" sz="13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Объем инвестиций в основной капитал</a:t>
                      </a:r>
                      <a:endParaRPr lang="ru-RU" sz="13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27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 </a:t>
                      </a:r>
                    </a:p>
                  </a:txBody>
                  <a:tcPr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776,798 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756,35 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492,202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3787">
                <a:tc>
                  <a:txBody>
                    <a:bodyPr/>
                    <a:lstStyle/>
                    <a:p>
                      <a:pPr algn="l"/>
                      <a:r>
                        <a:rPr lang="ru-RU" sz="13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В т.ч. за счет собственных средств </a:t>
                      </a:r>
                      <a:endParaRPr lang="ru-RU" sz="13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 </a:t>
                      </a:r>
                    </a:p>
                  </a:txBody>
                  <a:tcPr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763,312 </a:t>
                      </a:r>
                    </a:p>
                    <a:p>
                      <a:pPr algn="ctr"/>
                      <a:r>
                        <a:rPr lang="ru-RU" sz="13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(98,3%)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686,776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(90,8%)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395,708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(80,34%)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6591">
                <a:tc>
                  <a:txBody>
                    <a:bodyPr/>
                    <a:lstStyle/>
                    <a:p>
                      <a:pPr algn="l"/>
                      <a:r>
                        <a:rPr lang="ru-RU" sz="13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Доходы бюджета</a:t>
                      </a:r>
                      <a:endParaRPr lang="ru-RU" sz="13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27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</a:t>
                      </a:r>
                    </a:p>
                  </a:txBody>
                  <a:tcPr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314,662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372,528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480,631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0874">
                <a:tc>
                  <a:txBody>
                    <a:bodyPr/>
                    <a:lstStyle/>
                    <a:p>
                      <a:pPr algn="l"/>
                      <a:r>
                        <a:rPr lang="ru-RU" sz="13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В т.ч. налоговые и неналоговые</a:t>
                      </a:r>
                      <a:r>
                        <a:rPr lang="ru-RU" sz="1300" b="1" i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</a:t>
                      </a:r>
                      <a:endParaRPr lang="ru-RU" sz="13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185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</a:t>
                      </a:r>
                    </a:p>
                    <a:p>
                      <a:pPr algn="ctr"/>
                      <a:endParaRPr lang="ru-RU" sz="13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91,423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(29%) 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100,150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(26,9%)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110,764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(23%)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5283">
                <a:tc>
                  <a:txBody>
                    <a:bodyPr/>
                    <a:lstStyle/>
                    <a:p>
                      <a:pPr algn="l"/>
                      <a:r>
                        <a:rPr lang="ru-RU" sz="13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Среднемесячная заработная плата</a:t>
                      </a:r>
                    </a:p>
                  </a:txBody>
                  <a:tcPr anchor="ctr">
                    <a:solidFill>
                      <a:srgbClr val="2275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solidFill>
                      <a:srgbClr val="E9E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28698</a:t>
                      </a: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31805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0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35485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object 34">
            <a:extLst>
              <a:ext uri="{FF2B5EF4-FFF2-40B4-BE49-F238E27FC236}">
                <a16:creationId xmlns="" xmlns:a16="http://schemas.microsoft.com/office/drawing/2014/main" id="{5347BFC9-DD55-4A2D-B9DF-31DD70535395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76703C6-F595-49AB-BDD3-7369EABE2C1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5" y="2026920"/>
            <a:ext cx="225949" cy="2259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75E5FE1-AF3E-454A-920A-E0B5DEF79A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6" y="2490213"/>
            <a:ext cx="238986" cy="2389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2E015C0-91DF-45EE-9CC5-F32BCB9E496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5" y="3033941"/>
            <a:ext cx="225949" cy="2259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9EB5ADD-2B6F-482D-8EB9-8218AD8FFC4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8" y="3508981"/>
            <a:ext cx="216883" cy="21688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24FF3DA4-C93D-4516-AB3E-DDE5FCD3F01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8" y="4044792"/>
            <a:ext cx="216883" cy="2168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A5722BD-4E44-432F-B392-7C111B12E4A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1" y="4578398"/>
            <a:ext cx="284376" cy="2843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28763167-853F-41EB-9189-60526D0BE34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1" y="5171877"/>
            <a:ext cx="284376" cy="2843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4C7762-35A6-4F8F-AEC1-D240DFA693F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1" y="5751393"/>
            <a:ext cx="284376" cy="2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2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286419"/>
            <a:ext cx="8748825" cy="65402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780"/>
              </a:spcBef>
              <a:buNone/>
              <a:defRPr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ИНВЕСТИЦИОННАЯ АКТИВНОСТЬ И ПРОЕКТЫ</a:t>
            </a:r>
            <a:br>
              <a:rPr lang="ru-RU" dirty="0"/>
            </a:br>
            <a:r>
              <a:rPr lang="ru-RU" dirty="0"/>
              <a:t>НА АКТИВНОЙ СТАДИИ РЕАЛИЗАЦИИ</a:t>
            </a: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7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68EDA679-45DB-4860-8930-A6EE74C06F23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40" name="object 6">
              <a:extLst>
                <a:ext uri="{FF2B5EF4-FFF2-40B4-BE49-F238E27FC236}">
                  <a16:creationId xmlns="" xmlns:a16="http://schemas.microsoft.com/office/drawing/2014/main" id="{2B9DEEAC-6128-4A26-B7A8-D09F9203FF9F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5" name="object 7">
                <a:extLst>
                  <a:ext uri="{FF2B5EF4-FFF2-40B4-BE49-F238E27FC236}">
                    <a16:creationId xmlns="" xmlns:a16="http://schemas.microsoft.com/office/drawing/2014/main" id="{410C9637-77E9-4B4C-AC94-50951C498A9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6" name="object 8">
                <a:extLst>
                  <a:ext uri="{FF2B5EF4-FFF2-40B4-BE49-F238E27FC236}">
                    <a16:creationId xmlns="" xmlns:a16="http://schemas.microsoft.com/office/drawing/2014/main" id="{01C86778-4DC2-4178-8896-4028C5DD1C5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7" name="object 9">
                <a:extLst>
                  <a:ext uri="{FF2B5EF4-FFF2-40B4-BE49-F238E27FC236}">
                    <a16:creationId xmlns="" xmlns:a16="http://schemas.microsoft.com/office/drawing/2014/main" id="{92A4ACA2-ECB7-46A1-A96F-F7C68C6F0807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0">
                <a:extLst>
                  <a:ext uri="{FF2B5EF4-FFF2-40B4-BE49-F238E27FC236}">
                    <a16:creationId xmlns="" xmlns:a16="http://schemas.microsoft.com/office/drawing/2014/main" id="{09549057-CE3C-4DBD-A2F9-DB9FFF544C8E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11">
                <a:extLst>
                  <a:ext uri="{FF2B5EF4-FFF2-40B4-BE49-F238E27FC236}">
                    <a16:creationId xmlns="" xmlns:a16="http://schemas.microsoft.com/office/drawing/2014/main" id="{743547F1-9735-4FBB-8307-71D9ECA03605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12">
                <a:extLst>
                  <a:ext uri="{FF2B5EF4-FFF2-40B4-BE49-F238E27FC236}">
                    <a16:creationId xmlns="" xmlns:a16="http://schemas.microsoft.com/office/drawing/2014/main" id="{5BFEE3A3-262B-4605-8973-8FC33D55191E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1" name="object 13">
                <a:extLst>
                  <a:ext uri="{FF2B5EF4-FFF2-40B4-BE49-F238E27FC236}">
                    <a16:creationId xmlns="" xmlns:a16="http://schemas.microsoft.com/office/drawing/2014/main" id="{BB49D021-EA73-4877-B543-1773B812E1F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2" name="object 14">
                <a:extLst>
                  <a:ext uri="{FF2B5EF4-FFF2-40B4-BE49-F238E27FC236}">
                    <a16:creationId xmlns="" xmlns:a16="http://schemas.microsoft.com/office/drawing/2014/main" id="{2B3C7BB2-8ED8-4875-8E91-D814DB9600FC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>
                <a:extLst>
                  <a:ext uri="{FF2B5EF4-FFF2-40B4-BE49-F238E27FC236}">
                    <a16:creationId xmlns="" xmlns:a16="http://schemas.microsoft.com/office/drawing/2014/main" id="{86EC53F0-55B1-408F-A14D-55EA35529A66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4" name="object 16">
                <a:extLst>
                  <a:ext uri="{FF2B5EF4-FFF2-40B4-BE49-F238E27FC236}">
                    <a16:creationId xmlns="" xmlns:a16="http://schemas.microsoft.com/office/drawing/2014/main" id="{33446C07-CE94-4767-8006-89AB60C2A23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5" name="object 17">
                <a:extLst>
                  <a:ext uri="{FF2B5EF4-FFF2-40B4-BE49-F238E27FC236}">
                    <a16:creationId xmlns="" xmlns:a16="http://schemas.microsoft.com/office/drawing/2014/main" id="{98C94ED2-588A-49C8-B841-5AB6685DE6B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6" name="object 18">
                <a:extLst>
                  <a:ext uri="{FF2B5EF4-FFF2-40B4-BE49-F238E27FC236}">
                    <a16:creationId xmlns="" xmlns:a16="http://schemas.microsoft.com/office/drawing/2014/main" id="{0775EE98-6334-4428-B0FE-05F6EF343AE8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7" name="object 19">
                <a:extLst>
                  <a:ext uri="{FF2B5EF4-FFF2-40B4-BE49-F238E27FC236}">
                    <a16:creationId xmlns="" xmlns:a16="http://schemas.microsoft.com/office/drawing/2014/main" id="{A708AC05-C75B-4DF9-AA2C-EFD53A3058B9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8" name="object 20">
                <a:extLst>
                  <a:ext uri="{FF2B5EF4-FFF2-40B4-BE49-F238E27FC236}">
                    <a16:creationId xmlns="" xmlns:a16="http://schemas.microsoft.com/office/drawing/2014/main" id="{BFA3BFC5-A489-4A3B-9C61-AE695CC281D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9" name="object 21">
                <a:extLst>
                  <a:ext uri="{FF2B5EF4-FFF2-40B4-BE49-F238E27FC236}">
                    <a16:creationId xmlns="" xmlns:a16="http://schemas.microsoft.com/office/drawing/2014/main" id="{95DDE9C4-1EA9-446F-A7CD-C46CE5A79290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2">
                <a:extLst>
                  <a:ext uri="{FF2B5EF4-FFF2-40B4-BE49-F238E27FC236}">
                    <a16:creationId xmlns="" xmlns:a16="http://schemas.microsoft.com/office/drawing/2014/main" id="{11276ABA-398F-4CED-A410-743AB2A55A20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23">
                <a:extLst>
                  <a:ext uri="{FF2B5EF4-FFF2-40B4-BE49-F238E27FC236}">
                    <a16:creationId xmlns="" xmlns:a16="http://schemas.microsoft.com/office/drawing/2014/main" id="{0FA7E322-62D1-41CD-AF8E-080EE4C2D8B1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2" name="object 24">
                <a:extLst>
                  <a:ext uri="{FF2B5EF4-FFF2-40B4-BE49-F238E27FC236}">
                    <a16:creationId xmlns="" xmlns:a16="http://schemas.microsoft.com/office/drawing/2014/main" id="{EEA0F416-F6A2-4541-A9EA-943AD64503FE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3" name="object 25">
                <a:extLst>
                  <a:ext uri="{FF2B5EF4-FFF2-40B4-BE49-F238E27FC236}">
                    <a16:creationId xmlns="" xmlns:a16="http://schemas.microsoft.com/office/drawing/2014/main" id="{FDAA8AF1-9A02-4CFB-B588-E129FB86D631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4" name="object 26">
                <a:extLst>
                  <a:ext uri="{FF2B5EF4-FFF2-40B4-BE49-F238E27FC236}">
                    <a16:creationId xmlns="" xmlns:a16="http://schemas.microsoft.com/office/drawing/2014/main" id="{E0706D5C-A8DA-4662-ABA5-F1F43217B364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5" name="object 27">
                <a:extLst>
                  <a:ext uri="{FF2B5EF4-FFF2-40B4-BE49-F238E27FC236}">
                    <a16:creationId xmlns="" xmlns:a16="http://schemas.microsoft.com/office/drawing/2014/main" id="{0C3D2FB5-3A94-4FEC-95F3-BA90DADA601E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6" name="object 28">
                <a:extLst>
                  <a:ext uri="{FF2B5EF4-FFF2-40B4-BE49-F238E27FC236}">
                    <a16:creationId xmlns="" xmlns:a16="http://schemas.microsoft.com/office/drawing/2014/main" id="{87A745F1-15A0-49D5-B191-A768FA3CA2B7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7" name="object 29">
                <a:extLst>
                  <a:ext uri="{FF2B5EF4-FFF2-40B4-BE49-F238E27FC236}">
                    <a16:creationId xmlns="" xmlns:a16="http://schemas.microsoft.com/office/drawing/2014/main" id="{4DE3AD90-31D9-4CFE-A80F-0220695E6BED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0">
                <a:extLst>
                  <a:ext uri="{FF2B5EF4-FFF2-40B4-BE49-F238E27FC236}">
                    <a16:creationId xmlns="" xmlns:a16="http://schemas.microsoft.com/office/drawing/2014/main" id="{BAC34BDB-A78E-42AD-A585-A7A0CE16A332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31">
                <a:extLst>
                  <a:ext uri="{FF2B5EF4-FFF2-40B4-BE49-F238E27FC236}">
                    <a16:creationId xmlns="" xmlns:a16="http://schemas.microsoft.com/office/drawing/2014/main" id="{FD655618-FEFD-4825-8926-C68656126041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0" name="object 32">
                <a:extLst>
                  <a:ext uri="{FF2B5EF4-FFF2-40B4-BE49-F238E27FC236}">
                    <a16:creationId xmlns="" xmlns:a16="http://schemas.microsoft.com/office/drawing/2014/main" id="{58AD6959-0EB3-4EC1-8156-803CCD4BEEF8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1" name="object 33">
                <a:extLst>
                  <a:ext uri="{FF2B5EF4-FFF2-40B4-BE49-F238E27FC236}">
                    <a16:creationId xmlns="" xmlns:a16="http://schemas.microsoft.com/office/drawing/2014/main" id="{48D0D331-C20F-4CF3-89DB-03736D123481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9534C45D-521D-447F-A9E2-C8C86878BCB6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object 34">
            <a:extLst>
              <a:ext uri="{FF2B5EF4-FFF2-40B4-BE49-F238E27FC236}">
                <a16:creationId xmlns="" xmlns:a16="http://schemas.microsoft.com/office/drawing/2014/main" id="{5347BFC9-DD55-4A2D-B9DF-31DD70535395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539EABE-D101-4A8B-AD19-BBAC1E3FFCD1}"/>
              </a:ext>
            </a:extLst>
          </p:cNvPr>
          <p:cNvSpPr/>
          <p:nvPr/>
        </p:nvSpPr>
        <p:spPr>
          <a:xfrm flipH="1">
            <a:off x="6379028" y="4941241"/>
            <a:ext cx="1061096" cy="1061096"/>
          </a:xfrm>
          <a:prstGeom prst="ellipse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2D4540E2-8FAB-43C2-8213-52C772A555A5}"/>
              </a:ext>
            </a:extLst>
          </p:cNvPr>
          <p:cNvSpPr/>
          <p:nvPr/>
        </p:nvSpPr>
        <p:spPr>
          <a:xfrm flipH="1">
            <a:off x="268137" y="2660336"/>
            <a:ext cx="1061096" cy="1061096"/>
          </a:xfrm>
          <a:prstGeom prst="ellipse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4941E80A-B164-44B3-810F-E3A058CEECF6}"/>
              </a:ext>
            </a:extLst>
          </p:cNvPr>
          <p:cNvSpPr/>
          <p:nvPr/>
        </p:nvSpPr>
        <p:spPr>
          <a:xfrm flipH="1">
            <a:off x="6379028" y="3251709"/>
            <a:ext cx="1061096" cy="106109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E2B5BFCB-FC0B-44F8-B76C-B6CD113B75BF}"/>
              </a:ext>
            </a:extLst>
          </p:cNvPr>
          <p:cNvSpPr/>
          <p:nvPr/>
        </p:nvSpPr>
        <p:spPr>
          <a:xfrm flipH="1">
            <a:off x="268137" y="5257469"/>
            <a:ext cx="1061096" cy="1061096"/>
          </a:xfrm>
          <a:prstGeom prst="ellipse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  <a:ln w="19050"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7705D832-8BF7-4E77-B926-796EDEA7AC01}"/>
              </a:ext>
            </a:extLst>
          </p:cNvPr>
          <p:cNvSpPr/>
          <p:nvPr/>
        </p:nvSpPr>
        <p:spPr>
          <a:xfrm flipH="1">
            <a:off x="267685" y="1382750"/>
            <a:ext cx="1062000" cy="1062000"/>
          </a:xfrm>
          <a:prstGeom prst="ellipse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 w="19050"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8F1BDAB4-8F54-4DFA-827E-EB682C103298}"/>
              </a:ext>
            </a:extLst>
          </p:cNvPr>
          <p:cNvSpPr/>
          <p:nvPr/>
        </p:nvSpPr>
        <p:spPr>
          <a:xfrm flipH="1">
            <a:off x="6379028" y="1511764"/>
            <a:ext cx="1062000" cy="1062000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  <a:ln w="19050"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79512CD8-A116-4563-853F-38C741F76BD8}"/>
              </a:ext>
            </a:extLst>
          </p:cNvPr>
          <p:cNvSpPr/>
          <p:nvPr/>
        </p:nvSpPr>
        <p:spPr>
          <a:xfrm flipH="1">
            <a:off x="267685" y="3951306"/>
            <a:ext cx="1062000" cy="1062000"/>
          </a:xfrm>
          <a:prstGeom prst="ellipse">
            <a:avLst/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  <a:ln w="19050"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3" name="object 38">
            <a:extLst>
              <a:ext uri="{FF2B5EF4-FFF2-40B4-BE49-F238E27FC236}">
                <a16:creationId xmlns="" xmlns:a16="http://schemas.microsoft.com/office/drawing/2014/main" id="{DD757B9B-D366-4591-AAEE-91AED294B22D}"/>
              </a:ext>
            </a:extLst>
          </p:cNvPr>
          <p:cNvSpPr txBox="1">
            <a:spLocks/>
          </p:cNvSpPr>
          <p:nvPr/>
        </p:nvSpPr>
        <p:spPr>
          <a:xfrm>
            <a:off x="1515821" y="1315642"/>
            <a:ext cx="4061566" cy="113620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ct val="100000"/>
              </a:lnSpc>
              <a:spcBef>
                <a:spcPts val="780"/>
              </a:spcBef>
              <a:buNone/>
              <a:defRPr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sz="1600" u="sng" dirty="0"/>
              <a:t>Благоустроено </a:t>
            </a:r>
          </a:p>
          <a:p>
            <a:pPr lvl="0"/>
            <a:r>
              <a:rPr lang="ru-RU" dirty="0"/>
              <a:t>10</a:t>
            </a:r>
            <a:r>
              <a:rPr lang="ru-RU" sz="1600" dirty="0"/>
              <a:t> </a:t>
            </a:r>
            <a:r>
              <a:rPr lang="ru-RU" sz="1600" b="0" dirty="0">
                <a:solidFill>
                  <a:schemeClr val="tx1"/>
                </a:solidFill>
              </a:rPr>
              <a:t>общественных территорий</a:t>
            </a:r>
            <a:r>
              <a:rPr lang="ru-RU" sz="1600" b="0" dirty="0"/>
              <a:t> </a:t>
            </a:r>
          </a:p>
          <a:p>
            <a:pPr lvl="0"/>
            <a:r>
              <a:rPr lang="ru-RU" dirty="0"/>
              <a:t>41</a:t>
            </a:r>
            <a:r>
              <a:rPr lang="ru-RU" sz="1600" dirty="0"/>
              <a:t> </a:t>
            </a:r>
            <a:r>
              <a:rPr lang="ru-RU" sz="1600" b="0" dirty="0">
                <a:solidFill>
                  <a:schemeClr val="tx1"/>
                </a:solidFill>
              </a:rPr>
              <a:t>дворовая территория</a:t>
            </a:r>
          </a:p>
        </p:txBody>
      </p:sp>
      <p:sp>
        <p:nvSpPr>
          <p:cNvPr id="77" name="Овал 76">
            <a:extLst>
              <a:ext uri="{FF2B5EF4-FFF2-40B4-BE49-F238E27FC236}">
                <a16:creationId xmlns="" xmlns:a16="http://schemas.microsoft.com/office/drawing/2014/main" id="{F5C366A6-4229-41B7-9264-D026DB99A71D}"/>
              </a:ext>
            </a:extLst>
          </p:cNvPr>
          <p:cNvSpPr/>
          <p:nvPr/>
        </p:nvSpPr>
        <p:spPr>
          <a:xfrm>
            <a:off x="483369" y="3538243"/>
            <a:ext cx="82872" cy="82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highlight>
                <a:srgbClr val="E9EBF4"/>
              </a:highlight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1EFB2C1D-6919-4759-85FD-0839F465183D}"/>
              </a:ext>
            </a:extLst>
          </p:cNvPr>
          <p:cNvSpPr/>
          <p:nvPr/>
        </p:nvSpPr>
        <p:spPr>
          <a:xfrm>
            <a:off x="480606" y="4085688"/>
            <a:ext cx="82872" cy="82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highlight>
                <a:srgbClr val="E9EBF4"/>
              </a:highlight>
            </a:endParaRPr>
          </a:p>
        </p:txBody>
      </p:sp>
      <p:sp>
        <p:nvSpPr>
          <p:cNvPr id="76" name="object 38">
            <a:extLst>
              <a:ext uri="{FF2B5EF4-FFF2-40B4-BE49-F238E27FC236}">
                <a16:creationId xmlns="" xmlns:a16="http://schemas.microsoft.com/office/drawing/2014/main" id="{C08C4C02-7D3D-4124-80C2-6264A8AB62F1}"/>
              </a:ext>
            </a:extLst>
          </p:cNvPr>
          <p:cNvSpPr txBox="1">
            <a:spLocks/>
          </p:cNvSpPr>
          <p:nvPr/>
        </p:nvSpPr>
        <p:spPr>
          <a:xfrm>
            <a:off x="7688658" y="1315642"/>
            <a:ext cx="4303311" cy="145424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 lvl="0">
              <a:lnSpc>
                <a:spcPct val="100000"/>
              </a:lnSpc>
              <a:spcBef>
                <a:spcPts val="780"/>
              </a:spcBef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600" u="sng" dirty="0">
                <a:solidFill>
                  <a:srgbClr val="185292"/>
                </a:solidFill>
              </a:rPr>
              <a:t>Введен в эксплуатацию </a:t>
            </a:r>
          </a:p>
          <a:p>
            <a:r>
              <a:rPr lang="ru-RU" dirty="0">
                <a:solidFill>
                  <a:srgbClr val="185292"/>
                </a:solidFill>
              </a:rPr>
              <a:t>1</a:t>
            </a:r>
            <a:r>
              <a:rPr lang="ru-RU" sz="1600" b="0" dirty="0">
                <a:solidFill>
                  <a:schemeClr val="tx1"/>
                </a:solidFill>
              </a:rPr>
              <a:t> физкультурно-оздоровительный комплекс</a:t>
            </a:r>
          </a:p>
          <a:p>
            <a:r>
              <a:rPr lang="ru-RU" sz="1600" u="sng" dirty="0">
                <a:solidFill>
                  <a:srgbClr val="185292"/>
                </a:solidFill>
              </a:rPr>
              <a:t>Установлено</a:t>
            </a:r>
            <a:r>
              <a:rPr lang="ru-RU" sz="1600" dirty="0">
                <a:solidFill>
                  <a:srgbClr val="185292"/>
                </a:solidFill>
              </a:rPr>
              <a:t> </a:t>
            </a:r>
          </a:p>
          <a:p>
            <a:r>
              <a:rPr lang="ru-RU" dirty="0">
                <a:solidFill>
                  <a:srgbClr val="185292"/>
                </a:solidFill>
              </a:rPr>
              <a:t>10</a:t>
            </a:r>
            <a:r>
              <a:rPr lang="ru-RU" sz="1600" dirty="0">
                <a:solidFill>
                  <a:srgbClr val="185292"/>
                </a:solidFill>
              </a:rPr>
              <a:t> </a:t>
            </a:r>
            <a:r>
              <a:rPr lang="ru-RU" sz="1600" b="0" dirty="0">
                <a:solidFill>
                  <a:schemeClr val="tx1"/>
                </a:solidFill>
              </a:rPr>
              <a:t>универсальных спортивных площадок</a:t>
            </a:r>
          </a:p>
        </p:txBody>
      </p:sp>
      <p:sp>
        <p:nvSpPr>
          <p:cNvPr id="82" name="object 38">
            <a:extLst>
              <a:ext uri="{FF2B5EF4-FFF2-40B4-BE49-F238E27FC236}">
                <a16:creationId xmlns="" xmlns:a16="http://schemas.microsoft.com/office/drawing/2014/main" id="{D303D4B9-9F6E-4717-93B0-B535E38C43A6}"/>
              </a:ext>
            </a:extLst>
          </p:cNvPr>
          <p:cNvSpPr txBox="1">
            <a:spLocks/>
          </p:cNvSpPr>
          <p:nvPr/>
        </p:nvSpPr>
        <p:spPr>
          <a:xfrm>
            <a:off x="1515821" y="3928238"/>
            <a:ext cx="4717018" cy="113620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 lvl="0">
              <a:lnSpc>
                <a:spcPct val="100000"/>
              </a:lnSpc>
              <a:spcBef>
                <a:spcPts val="780"/>
              </a:spcBef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600" u="sng" dirty="0">
                <a:solidFill>
                  <a:srgbClr val="185292"/>
                </a:solidFill>
              </a:rPr>
              <a:t>Создано</a:t>
            </a:r>
            <a:r>
              <a:rPr lang="ru-RU" dirty="0">
                <a:solidFill>
                  <a:srgbClr val="185292"/>
                </a:solidFill>
              </a:rPr>
              <a:t> </a:t>
            </a:r>
          </a:p>
          <a:p>
            <a:r>
              <a:rPr lang="ru-RU" dirty="0">
                <a:solidFill>
                  <a:srgbClr val="185292"/>
                </a:solidFill>
              </a:rPr>
              <a:t>10</a:t>
            </a:r>
            <a:r>
              <a:rPr lang="ru-RU" sz="1600" b="0" dirty="0">
                <a:solidFill>
                  <a:srgbClr val="185292"/>
                </a:solidFill>
              </a:rPr>
              <a:t> </a:t>
            </a:r>
            <a:r>
              <a:rPr lang="ru-RU" sz="1600" b="0" dirty="0">
                <a:solidFill>
                  <a:schemeClr val="tx1"/>
                </a:solidFill>
              </a:rPr>
              <a:t>туристических объектов, разработано </a:t>
            </a:r>
          </a:p>
          <a:p>
            <a:r>
              <a:rPr lang="ru-RU" dirty="0">
                <a:solidFill>
                  <a:srgbClr val="185292"/>
                </a:solidFill>
              </a:rPr>
              <a:t>3</a:t>
            </a:r>
            <a:r>
              <a:rPr lang="ru-RU" sz="1600" b="0" dirty="0">
                <a:solidFill>
                  <a:srgbClr val="185292"/>
                </a:solidFill>
              </a:rPr>
              <a:t> </a:t>
            </a:r>
            <a:r>
              <a:rPr lang="ru-RU" sz="1600" b="0" dirty="0">
                <a:solidFill>
                  <a:schemeClr val="tx1"/>
                </a:solidFill>
              </a:rPr>
              <a:t>туристических маршрута</a:t>
            </a:r>
          </a:p>
        </p:txBody>
      </p:sp>
      <p:sp>
        <p:nvSpPr>
          <p:cNvPr id="84" name="object 38">
            <a:extLst>
              <a:ext uri="{FF2B5EF4-FFF2-40B4-BE49-F238E27FC236}">
                <a16:creationId xmlns="" xmlns:a16="http://schemas.microsoft.com/office/drawing/2014/main" id="{E20FA08B-AD0D-460E-8A8C-AD08F62239F9}"/>
              </a:ext>
            </a:extLst>
          </p:cNvPr>
          <p:cNvSpPr txBox="1">
            <a:spLocks/>
          </p:cNvSpPr>
          <p:nvPr/>
        </p:nvSpPr>
        <p:spPr>
          <a:xfrm>
            <a:off x="1515821" y="5266079"/>
            <a:ext cx="4846807" cy="110543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 lvl="0">
              <a:lnSpc>
                <a:spcPct val="100000"/>
              </a:lnSpc>
              <a:spcBef>
                <a:spcPts val="78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u="sng" dirty="0">
                <a:solidFill>
                  <a:srgbClr val="185292"/>
                </a:solidFill>
              </a:rPr>
              <a:t>Капитально отремонтировано </a:t>
            </a:r>
          </a:p>
          <a:p>
            <a:r>
              <a:rPr lang="ru-RU" sz="1800" dirty="0">
                <a:solidFill>
                  <a:srgbClr val="185292"/>
                </a:solidFill>
              </a:rPr>
              <a:t>27</a:t>
            </a:r>
            <a:r>
              <a:rPr lang="ru-RU" b="0" dirty="0">
                <a:solidFill>
                  <a:schemeClr val="tx1"/>
                </a:solidFill>
              </a:rPr>
              <a:t> км автомобильных дорог местного значения </a:t>
            </a:r>
          </a:p>
          <a:p>
            <a:r>
              <a:rPr lang="ru-RU" sz="1800" dirty="0">
                <a:solidFill>
                  <a:srgbClr val="185292"/>
                </a:solidFill>
              </a:rPr>
              <a:t>5,72</a:t>
            </a:r>
            <a:r>
              <a:rPr lang="ru-RU" b="0" dirty="0">
                <a:solidFill>
                  <a:schemeClr val="tx1"/>
                </a:solidFill>
              </a:rPr>
              <a:t> км региональных дорог</a:t>
            </a:r>
          </a:p>
        </p:txBody>
      </p:sp>
      <p:sp>
        <p:nvSpPr>
          <p:cNvPr id="86" name="object 38">
            <a:extLst>
              <a:ext uri="{FF2B5EF4-FFF2-40B4-BE49-F238E27FC236}">
                <a16:creationId xmlns="" xmlns:a16="http://schemas.microsoft.com/office/drawing/2014/main" id="{ECDCF84C-1DFC-4B6D-904C-69F06A793760}"/>
              </a:ext>
            </a:extLst>
          </p:cNvPr>
          <p:cNvSpPr txBox="1">
            <a:spLocks/>
          </p:cNvSpPr>
          <p:nvPr/>
        </p:nvSpPr>
        <p:spPr>
          <a:xfrm>
            <a:off x="7688658" y="4735224"/>
            <a:ext cx="4846807" cy="165737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 lvl="0">
              <a:lnSpc>
                <a:spcPct val="100000"/>
              </a:lnSpc>
              <a:spcBef>
                <a:spcPts val="78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u="sng" dirty="0">
                <a:solidFill>
                  <a:srgbClr val="185292"/>
                </a:solidFill>
              </a:rPr>
              <a:t>Капитально отремонтированы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185292"/>
                </a:solidFill>
              </a:rPr>
              <a:t>3</a:t>
            </a:r>
            <a:r>
              <a:rPr lang="ru-RU" b="0" dirty="0">
                <a:solidFill>
                  <a:schemeClr val="tx1"/>
                </a:solidFill>
              </a:rPr>
              <a:t> школы   </a:t>
            </a:r>
            <a:r>
              <a:rPr lang="ru-RU" sz="1800" dirty="0">
                <a:solidFill>
                  <a:srgbClr val="185292"/>
                </a:solidFill>
              </a:rPr>
              <a:t>1</a:t>
            </a:r>
            <a:r>
              <a:rPr lang="ru-RU" b="0" dirty="0">
                <a:solidFill>
                  <a:schemeClr val="tx1"/>
                </a:solidFill>
              </a:rPr>
              <a:t> Районный дом культуры 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u="sng" dirty="0">
                <a:solidFill>
                  <a:srgbClr val="185292"/>
                </a:solidFill>
              </a:rPr>
              <a:t>Открыто 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185292"/>
                </a:solidFill>
              </a:rPr>
              <a:t>5</a:t>
            </a:r>
            <a:r>
              <a:rPr lang="ru-RU" b="0" dirty="0">
                <a:solidFill>
                  <a:schemeClr val="tx1"/>
                </a:solidFill>
              </a:rPr>
              <a:t> «Точек Роста»  </a:t>
            </a:r>
            <a:r>
              <a:rPr lang="ru-RU" sz="1800" dirty="0">
                <a:solidFill>
                  <a:srgbClr val="185292"/>
                </a:solidFill>
              </a:rPr>
              <a:t>2</a:t>
            </a:r>
            <a:r>
              <a:rPr lang="ru-RU" b="0" dirty="0">
                <a:solidFill>
                  <a:schemeClr val="tx1"/>
                </a:solidFill>
              </a:rPr>
              <a:t> мини-технопарка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185292"/>
                </a:solidFill>
              </a:rPr>
              <a:t>2</a:t>
            </a:r>
            <a:r>
              <a:rPr lang="ru-RU" b="0" dirty="0">
                <a:solidFill>
                  <a:schemeClr val="tx1"/>
                </a:solidFill>
              </a:rPr>
              <a:t> центра образовательной среды</a:t>
            </a:r>
          </a:p>
        </p:txBody>
      </p:sp>
      <p:sp>
        <p:nvSpPr>
          <p:cNvPr id="87" name="object 38">
            <a:extLst>
              <a:ext uri="{FF2B5EF4-FFF2-40B4-BE49-F238E27FC236}">
                <a16:creationId xmlns="" xmlns:a16="http://schemas.microsoft.com/office/drawing/2014/main" id="{8D15BD88-C81D-411D-8401-5899BD1B1DC8}"/>
              </a:ext>
            </a:extLst>
          </p:cNvPr>
          <p:cNvSpPr txBox="1">
            <a:spLocks/>
          </p:cNvSpPr>
          <p:nvPr/>
        </p:nvSpPr>
        <p:spPr>
          <a:xfrm>
            <a:off x="1515821" y="2703058"/>
            <a:ext cx="4846807" cy="975652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 lvl="0">
              <a:lnSpc>
                <a:spcPct val="100000"/>
              </a:lnSpc>
              <a:spcBef>
                <a:spcPts val="78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u="sng" dirty="0">
                <a:solidFill>
                  <a:srgbClr val="185292"/>
                </a:solidFill>
              </a:rPr>
              <a:t>Построено</a:t>
            </a:r>
            <a:r>
              <a:rPr lang="ru-RU" b="0" dirty="0">
                <a:solidFill>
                  <a:schemeClr val="tx1"/>
                </a:solidFill>
              </a:rPr>
              <a:t> 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185292"/>
                </a:solidFill>
              </a:rPr>
              <a:t>6 </a:t>
            </a:r>
            <a:r>
              <a:rPr lang="ru-RU" b="0" dirty="0">
                <a:solidFill>
                  <a:schemeClr val="tx1"/>
                </a:solidFill>
              </a:rPr>
              <a:t>модульных фельдшерско-акушерских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0" dirty="0">
                <a:solidFill>
                  <a:schemeClr val="tx1"/>
                </a:solidFill>
              </a:rPr>
              <a:t>пунктов</a:t>
            </a:r>
          </a:p>
        </p:txBody>
      </p:sp>
      <p:sp>
        <p:nvSpPr>
          <p:cNvPr id="88" name="object 38">
            <a:extLst>
              <a:ext uri="{FF2B5EF4-FFF2-40B4-BE49-F238E27FC236}">
                <a16:creationId xmlns="" xmlns:a16="http://schemas.microsoft.com/office/drawing/2014/main" id="{1A871F1A-BEE2-4951-A867-F358BEE9E412}"/>
              </a:ext>
            </a:extLst>
          </p:cNvPr>
          <p:cNvSpPr txBox="1">
            <a:spLocks/>
          </p:cNvSpPr>
          <p:nvPr/>
        </p:nvSpPr>
        <p:spPr>
          <a:xfrm>
            <a:off x="7688658" y="2953569"/>
            <a:ext cx="5426825" cy="165737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 lvl="0">
              <a:lnSpc>
                <a:spcPct val="100000"/>
              </a:lnSpc>
              <a:spcBef>
                <a:spcPts val="78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u="sng" dirty="0">
                <a:solidFill>
                  <a:srgbClr val="185292"/>
                </a:solidFill>
              </a:rPr>
              <a:t>Капитально отремонтированы 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185292"/>
                </a:solidFill>
              </a:rPr>
              <a:t>65 км </a:t>
            </a:r>
            <a:r>
              <a:rPr lang="ru-RU" b="0" dirty="0">
                <a:solidFill>
                  <a:schemeClr val="tx1"/>
                </a:solidFill>
              </a:rPr>
              <a:t>электросетей 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185292"/>
                </a:solidFill>
              </a:rPr>
              <a:t>12 км </a:t>
            </a:r>
            <a:r>
              <a:rPr lang="ru-RU" b="0" dirty="0">
                <a:solidFill>
                  <a:schemeClr val="tx1"/>
                </a:solidFill>
              </a:rPr>
              <a:t>водопроводных сетей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u="sng" dirty="0">
                <a:solidFill>
                  <a:srgbClr val="185292"/>
                </a:solidFill>
              </a:rPr>
              <a:t>Введены в эксплуатацию 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rgbClr val="185292"/>
                </a:solidFill>
              </a:rPr>
              <a:t>2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миникотельные</a:t>
            </a:r>
            <a:endParaRPr lang="ru-RU" b="0" dirty="0">
              <a:solidFill>
                <a:schemeClr val="tx1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34EEB5B2-EEBE-4D49-9EC2-606954FBEB0F}"/>
              </a:ext>
            </a:extLst>
          </p:cNvPr>
          <p:cNvCxnSpPr/>
          <p:nvPr/>
        </p:nvCxnSpPr>
        <p:spPr>
          <a:xfrm>
            <a:off x="1515821" y="2603184"/>
            <a:ext cx="235850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="" xmlns:a16="http://schemas.microsoft.com/office/drawing/2014/main" id="{C3285919-0BA9-42DD-9306-C777E3A3BE77}"/>
              </a:ext>
            </a:extLst>
          </p:cNvPr>
          <p:cNvCxnSpPr/>
          <p:nvPr/>
        </p:nvCxnSpPr>
        <p:spPr>
          <a:xfrm>
            <a:off x="1515821" y="3841766"/>
            <a:ext cx="235850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="" xmlns:a16="http://schemas.microsoft.com/office/drawing/2014/main" id="{FC8E2DE5-2BC8-4F2C-A695-E9EECC02CC2B}"/>
              </a:ext>
            </a:extLst>
          </p:cNvPr>
          <p:cNvCxnSpPr/>
          <p:nvPr/>
        </p:nvCxnSpPr>
        <p:spPr>
          <a:xfrm>
            <a:off x="1515820" y="5198126"/>
            <a:ext cx="235850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="" xmlns:a16="http://schemas.microsoft.com/office/drawing/2014/main" id="{BFA57769-FD1A-45E0-8AD5-3F8139D28C13}"/>
              </a:ext>
            </a:extLst>
          </p:cNvPr>
          <p:cNvCxnSpPr/>
          <p:nvPr/>
        </p:nvCxnSpPr>
        <p:spPr>
          <a:xfrm>
            <a:off x="7699335" y="2882768"/>
            <a:ext cx="235850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="" xmlns:a16="http://schemas.microsoft.com/office/drawing/2014/main" id="{45E0AF41-3EC7-4D3B-81D0-E9CA6E8513CE}"/>
              </a:ext>
            </a:extLst>
          </p:cNvPr>
          <p:cNvCxnSpPr/>
          <p:nvPr/>
        </p:nvCxnSpPr>
        <p:spPr>
          <a:xfrm>
            <a:off x="7688658" y="4735224"/>
            <a:ext cx="235850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363AA83B-D2F7-49C5-B769-DDEFF9F41FCC}"/>
              </a:ext>
            </a:extLst>
          </p:cNvPr>
          <p:cNvGrpSpPr/>
          <p:nvPr/>
        </p:nvGrpSpPr>
        <p:grpSpPr>
          <a:xfrm>
            <a:off x="6375756" y="3251709"/>
            <a:ext cx="1062000" cy="1062000"/>
            <a:chOff x="4060466" y="2113253"/>
            <a:chExt cx="1062000" cy="707998"/>
          </a:xfrm>
        </p:grpSpPr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080FE773-D275-4D99-BD0E-7ECABDC0782D}"/>
                </a:ext>
              </a:extLst>
            </p:cNvPr>
            <p:cNvSpPr/>
            <p:nvPr/>
          </p:nvSpPr>
          <p:spPr>
            <a:xfrm>
              <a:off x="4060466" y="2113253"/>
              <a:ext cx="1062000" cy="707998"/>
            </a:xfrm>
            <a:prstGeom prst="ellipse">
              <a:avLst/>
            </a:prstGeom>
            <a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Полилиния: фигура 93">
              <a:extLst>
                <a:ext uri="{FF2B5EF4-FFF2-40B4-BE49-F238E27FC236}">
                  <a16:creationId xmlns="" xmlns:a16="http://schemas.microsoft.com/office/drawing/2014/main" id="{06F04C6E-9CCF-452A-BD15-41DB707906F1}"/>
                </a:ext>
              </a:extLst>
            </p:cNvPr>
            <p:cNvSpPr/>
            <p:nvPr/>
          </p:nvSpPr>
          <p:spPr>
            <a:xfrm>
              <a:off x="4421546" y="2483714"/>
              <a:ext cx="339840" cy="175230"/>
            </a:xfrm>
            <a:custGeom>
              <a:avLst/>
              <a:gdLst>
                <a:gd name="connsiteX0" fmla="*/ 0 w 339840"/>
                <a:gd name="connsiteY0" fmla="*/ 0 h 175230"/>
                <a:gd name="connsiteX1" fmla="*/ 339840 w 339840"/>
                <a:gd name="connsiteY1" fmla="*/ 0 h 175230"/>
                <a:gd name="connsiteX2" fmla="*/ 339840 w 339840"/>
                <a:gd name="connsiteY2" fmla="*/ 175230 h 175230"/>
                <a:gd name="connsiteX3" fmla="*/ 0 w 339840"/>
                <a:gd name="connsiteY3" fmla="*/ 175230 h 175230"/>
                <a:gd name="connsiteX4" fmla="*/ 0 w 339840"/>
                <a:gd name="connsiteY4" fmla="*/ 0 h 17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840" h="175230">
                  <a:moveTo>
                    <a:pt x="0" y="0"/>
                  </a:moveTo>
                  <a:lnTo>
                    <a:pt x="339840" y="0"/>
                  </a:lnTo>
                  <a:lnTo>
                    <a:pt x="339840" y="175230"/>
                  </a:lnTo>
                  <a:lnTo>
                    <a:pt x="0" y="17523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60915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1B804FF4-F40F-4FF2-A0FC-ED0356F530DE}"/>
              </a:ext>
            </a:extLst>
          </p:cNvPr>
          <p:cNvSpPr/>
          <p:nvPr/>
        </p:nvSpPr>
        <p:spPr>
          <a:xfrm>
            <a:off x="5340520" y="4608799"/>
            <a:ext cx="6611332" cy="1603633"/>
          </a:xfrm>
          <a:prstGeom prst="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86CAEADF-5640-4E71-BC35-754E24270A05}"/>
              </a:ext>
            </a:extLst>
          </p:cNvPr>
          <p:cNvSpPr/>
          <p:nvPr/>
        </p:nvSpPr>
        <p:spPr>
          <a:xfrm>
            <a:off x="5338763" y="2779900"/>
            <a:ext cx="6613089" cy="1834885"/>
          </a:xfrm>
          <a:prstGeom prst="rect">
            <a:avLst/>
          </a:prstGeom>
          <a:solidFill>
            <a:srgbClr val="237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FBA0E5DA-D4D5-4BE7-8F7E-64D000650E99}"/>
              </a:ext>
            </a:extLst>
          </p:cNvPr>
          <p:cNvSpPr/>
          <p:nvPr/>
        </p:nvSpPr>
        <p:spPr>
          <a:xfrm>
            <a:off x="5340520" y="1541469"/>
            <a:ext cx="6615793" cy="1251451"/>
          </a:xfrm>
          <a:prstGeom prst="rect">
            <a:avLst/>
          </a:prstGeom>
          <a:solidFill>
            <a:srgbClr val="185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36">
            <a:extLst>
              <a:ext uri="{FF2B5EF4-FFF2-40B4-BE49-F238E27FC236}">
                <a16:creationId xmlns="" xmlns:a16="http://schemas.microsoft.com/office/drawing/2014/main" id="{5B821D9F-B96E-25F8-FC33-2F7B717097C0}"/>
              </a:ext>
            </a:extLst>
          </p:cNvPr>
          <p:cNvSpPr/>
          <p:nvPr/>
        </p:nvSpPr>
        <p:spPr>
          <a:xfrm>
            <a:off x="331674" y="1214337"/>
            <a:ext cx="11557635" cy="0"/>
          </a:xfrm>
          <a:custGeom>
            <a:avLst/>
            <a:gdLst/>
            <a:ahLst/>
            <a:cxnLst/>
            <a:rect l="l" t="t" r="r" b="b"/>
            <a:pathLst>
              <a:path w="11557635">
                <a:moveTo>
                  <a:pt x="0" y="0"/>
                </a:moveTo>
                <a:lnTo>
                  <a:pt x="11557317" y="0"/>
                </a:lnTo>
              </a:path>
            </a:pathLst>
          </a:custGeom>
          <a:ln w="9525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7">
            <a:extLst>
              <a:ext uri="{FF2B5EF4-FFF2-40B4-BE49-F238E27FC236}">
                <a16:creationId xmlns="" xmlns:a16="http://schemas.microsoft.com/office/drawing/2014/main" id="{97129AD0-AEDC-3D54-486D-6AD4C029B579}"/>
              </a:ext>
            </a:extLst>
          </p:cNvPr>
          <p:cNvSpPr/>
          <p:nvPr/>
        </p:nvSpPr>
        <p:spPr>
          <a:xfrm flipV="1">
            <a:off x="331674" y="6510214"/>
            <a:ext cx="11415826" cy="45719"/>
          </a:xfrm>
          <a:custGeom>
            <a:avLst/>
            <a:gdLst/>
            <a:ahLst/>
            <a:cxnLst/>
            <a:rect l="l" t="t" r="r" b="b"/>
            <a:pathLst>
              <a:path w="11342370">
                <a:moveTo>
                  <a:pt x="0" y="0"/>
                </a:moveTo>
                <a:lnTo>
                  <a:pt x="11342192" y="0"/>
                </a:lnTo>
              </a:path>
            </a:pathLst>
          </a:custGeom>
          <a:ln w="12700">
            <a:solidFill>
              <a:srgbClr val="185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8">
            <a:extLst>
              <a:ext uri="{FF2B5EF4-FFF2-40B4-BE49-F238E27FC236}">
                <a16:creationId xmlns="" xmlns:a16="http://schemas.microsoft.com/office/drawing/2014/main" id="{EDD6D697-1066-BBB9-7A13-287E53EF8B50}"/>
              </a:ext>
            </a:extLst>
          </p:cNvPr>
          <p:cNvSpPr txBox="1">
            <a:spLocks/>
          </p:cNvSpPr>
          <p:nvPr/>
        </p:nvSpPr>
        <p:spPr>
          <a:xfrm>
            <a:off x="318975" y="149574"/>
            <a:ext cx="8748825" cy="94481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ts val="3400"/>
              </a:lnSpc>
              <a:spcBef>
                <a:spcPts val="780"/>
              </a:spcBef>
              <a:buNone/>
              <a:defRPr sz="2800" b="1">
                <a:solidFill>
                  <a:srgbClr val="185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ИТОГОВЫЕ ВЫВОДЫ</a:t>
            </a:r>
            <a:br>
              <a:rPr lang="ru-RU" dirty="0"/>
            </a:br>
            <a:r>
              <a:rPr lang="ru-RU" dirty="0"/>
              <a:t>ПО РАЗДЕЛУ</a:t>
            </a:r>
          </a:p>
        </p:txBody>
      </p:sp>
      <p:sp>
        <p:nvSpPr>
          <p:cNvPr id="5" name="object 51">
            <a:extLst>
              <a:ext uri="{FF2B5EF4-FFF2-40B4-BE49-F238E27FC236}">
                <a16:creationId xmlns="" xmlns:a16="http://schemas.microsoft.com/office/drawing/2014/main" id="{5EAC7AD2-7514-EF8C-E644-762603C14DAA}"/>
              </a:ext>
            </a:extLst>
          </p:cNvPr>
          <p:cNvSpPr txBox="1">
            <a:spLocks/>
          </p:cNvSpPr>
          <p:nvPr/>
        </p:nvSpPr>
        <p:spPr>
          <a:xfrm>
            <a:off x="11894683" y="6444981"/>
            <a:ext cx="1593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639"/>
              </a:lnSpc>
            </a:pPr>
            <a:fld id="{81D60167-4931-47E6-BA6A-407CBD079E47}" type="slidenum">
              <a:rPr lang="ru-RU" sz="1400" spc="5" smtClean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>
                <a:lnSpc>
                  <a:spcPts val="1639"/>
                </a:lnSpc>
              </a:pPr>
              <a:t>8</a:t>
            </a:fld>
            <a:endParaRPr lang="ru-RU" sz="1400" spc="5" dirty="0">
              <a:solidFill>
                <a:srgbClr val="185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F1D33F2E-6437-41B6-ADE3-2690973FAC13}"/>
              </a:ext>
            </a:extLst>
          </p:cNvPr>
          <p:cNvGrpSpPr/>
          <p:nvPr/>
        </p:nvGrpSpPr>
        <p:grpSpPr>
          <a:xfrm>
            <a:off x="7528468" y="401015"/>
            <a:ext cx="2208697" cy="496678"/>
            <a:chOff x="7528468" y="349323"/>
            <a:chExt cx="2208697" cy="496678"/>
          </a:xfrm>
        </p:grpSpPr>
        <p:grpSp>
          <p:nvGrpSpPr>
            <p:cNvPr id="39" name="object 6">
              <a:extLst>
                <a:ext uri="{FF2B5EF4-FFF2-40B4-BE49-F238E27FC236}">
                  <a16:creationId xmlns="" xmlns:a16="http://schemas.microsoft.com/office/drawing/2014/main" id="{A1A438B2-A791-4929-85C0-E515C9E24ACC}"/>
                </a:ext>
              </a:extLst>
            </p:cNvPr>
            <p:cNvGrpSpPr/>
            <p:nvPr/>
          </p:nvGrpSpPr>
          <p:grpSpPr>
            <a:xfrm>
              <a:off x="7528468" y="349323"/>
              <a:ext cx="453609" cy="496678"/>
              <a:chOff x="2228688" y="511439"/>
              <a:chExt cx="628942" cy="688658"/>
            </a:xfrm>
          </p:grpSpPr>
          <p:pic>
            <p:nvPicPr>
              <p:cNvPr id="44" name="object 7">
                <a:extLst>
                  <a:ext uri="{FF2B5EF4-FFF2-40B4-BE49-F238E27FC236}">
                    <a16:creationId xmlns="" xmlns:a16="http://schemas.microsoft.com/office/drawing/2014/main" id="{38512CB8-04DF-4DFC-8346-49F02E77EB5A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86669" y="511439"/>
                <a:ext cx="313690" cy="572700"/>
              </a:xfrm>
              <a:prstGeom prst="rect">
                <a:avLst/>
              </a:prstGeom>
            </p:spPr>
          </p:pic>
          <p:pic>
            <p:nvPicPr>
              <p:cNvPr id="45" name="object 8">
                <a:extLst>
                  <a:ext uri="{FF2B5EF4-FFF2-40B4-BE49-F238E27FC236}">
                    <a16:creationId xmlns="" xmlns:a16="http://schemas.microsoft.com/office/drawing/2014/main" id="{A7E30B21-9112-4ECD-B26E-270FE9F7D11F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19120" y="693369"/>
                <a:ext cx="33845" cy="6921"/>
              </a:xfrm>
              <a:prstGeom prst="rect">
                <a:avLst/>
              </a:prstGeom>
            </p:spPr>
          </p:pic>
          <p:sp>
            <p:nvSpPr>
              <p:cNvPr id="46" name="object 9">
                <a:extLst>
                  <a:ext uri="{FF2B5EF4-FFF2-40B4-BE49-F238E27FC236}">
                    <a16:creationId xmlns="" xmlns:a16="http://schemas.microsoft.com/office/drawing/2014/main" id="{D62373AD-5D42-491B-8F1C-1406A8319768}"/>
                  </a:ext>
                </a:extLst>
              </p:cNvPr>
              <p:cNvSpPr/>
              <p:nvPr/>
            </p:nvSpPr>
            <p:spPr>
              <a:xfrm>
                <a:off x="2673055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22224" y="0"/>
                    </a:moveTo>
                    <a:lnTo>
                      <a:pt x="1435" y="14020"/>
                    </a:lnTo>
                    <a:lnTo>
                      <a:pt x="0" y="16992"/>
                    </a:lnTo>
                    <a:lnTo>
                      <a:pt x="304" y="17500"/>
                    </a:lnTo>
                    <a:lnTo>
                      <a:pt x="520" y="17792"/>
                    </a:lnTo>
                    <a:lnTo>
                      <a:pt x="8039" y="30454"/>
                    </a:lnTo>
                    <a:lnTo>
                      <a:pt x="18580" y="31203"/>
                    </a:lnTo>
                    <a:lnTo>
                      <a:pt x="25742" y="26377"/>
                    </a:lnTo>
                    <a:lnTo>
                      <a:pt x="34353" y="22898"/>
                    </a:lnTo>
                    <a:lnTo>
                      <a:pt x="37325" y="21755"/>
                    </a:lnTo>
                    <a:lnTo>
                      <a:pt x="36906" y="21717"/>
                    </a:lnTo>
                    <a:lnTo>
                      <a:pt x="35648" y="21399"/>
                    </a:lnTo>
                    <a:lnTo>
                      <a:pt x="33286" y="20459"/>
                    </a:lnTo>
                    <a:lnTo>
                      <a:pt x="22910" y="15824"/>
                    </a:lnTo>
                    <a:lnTo>
                      <a:pt x="23228" y="2387"/>
                    </a:lnTo>
                    <a:lnTo>
                      <a:pt x="23329" y="2082"/>
                    </a:lnTo>
                    <a:lnTo>
                      <a:pt x="23274" y="533"/>
                    </a:lnTo>
                    <a:lnTo>
                      <a:pt x="22948" y="177"/>
                    </a:lnTo>
                    <a:lnTo>
                      <a:pt x="22224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0">
                <a:extLst>
                  <a:ext uri="{FF2B5EF4-FFF2-40B4-BE49-F238E27FC236}">
                    <a16:creationId xmlns="" xmlns:a16="http://schemas.microsoft.com/office/drawing/2014/main" id="{3ED6BC8E-BA0A-4F3C-B465-2734054AAE2E}"/>
                  </a:ext>
                </a:extLst>
              </p:cNvPr>
              <p:cNvSpPr/>
              <p:nvPr/>
            </p:nvSpPr>
            <p:spPr>
              <a:xfrm>
                <a:off x="262125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419" y="48958"/>
                    </a:moveTo>
                    <a:lnTo>
                      <a:pt x="1054" y="49390"/>
                    </a:lnTo>
                    <a:lnTo>
                      <a:pt x="660" y="49987"/>
                    </a:lnTo>
                    <a:lnTo>
                      <a:pt x="0" y="51092"/>
                    </a:lnTo>
                    <a:lnTo>
                      <a:pt x="9737" y="55077"/>
                    </a:lnTo>
                    <a:lnTo>
                      <a:pt x="19010" y="55954"/>
                    </a:lnTo>
                    <a:lnTo>
                      <a:pt x="26080" y="55276"/>
                    </a:lnTo>
                    <a:lnTo>
                      <a:pt x="29034" y="54635"/>
                    </a:lnTo>
                    <a:lnTo>
                      <a:pt x="32582" y="53149"/>
                    </a:lnTo>
                    <a:lnTo>
                      <a:pt x="15398" y="53136"/>
                    </a:lnTo>
                    <a:lnTo>
                      <a:pt x="8928" y="53098"/>
                    </a:lnTo>
                    <a:lnTo>
                      <a:pt x="2481" y="48996"/>
                    </a:lnTo>
                    <a:lnTo>
                      <a:pt x="639" y="48983"/>
                    </a:lnTo>
                    <a:lnTo>
                      <a:pt x="419" y="48958"/>
                    </a:lnTo>
                    <a:close/>
                  </a:path>
                  <a:path w="99694" h="56515">
                    <a:moveTo>
                      <a:pt x="33993" y="52565"/>
                    </a:moveTo>
                    <a:lnTo>
                      <a:pt x="23088" y="52565"/>
                    </a:lnTo>
                    <a:lnTo>
                      <a:pt x="17627" y="53149"/>
                    </a:lnTo>
                    <a:lnTo>
                      <a:pt x="32582" y="53149"/>
                    </a:lnTo>
                    <a:lnTo>
                      <a:pt x="33993" y="52565"/>
                    </a:lnTo>
                    <a:close/>
                  </a:path>
                  <a:path w="99694" h="56515">
                    <a:moveTo>
                      <a:pt x="17749" y="53136"/>
                    </a:moveTo>
                    <a:close/>
                  </a:path>
                  <a:path w="99694" h="56515">
                    <a:moveTo>
                      <a:pt x="51828" y="0"/>
                    </a:moveTo>
                    <a:lnTo>
                      <a:pt x="50101" y="952"/>
                    </a:lnTo>
                    <a:lnTo>
                      <a:pt x="37906" y="4600"/>
                    </a:lnTo>
                    <a:lnTo>
                      <a:pt x="31548" y="7894"/>
                    </a:lnTo>
                    <a:lnTo>
                      <a:pt x="28964" y="12705"/>
                    </a:lnTo>
                    <a:lnTo>
                      <a:pt x="28092" y="20904"/>
                    </a:lnTo>
                    <a:lnTo>
                      <a:pt x="21497" y="35381"/>
                    </a:lnTo>
                    <a:lnTo>
                      <a:pt x="14197" y="43786"/>
                    </a:lnTo>
                    <a:lnTo>
                      <a:pt x="7427" y="47757"/>
                    </a:lnTo>
                    <a:lnTo>
                      <a:pt x="2425" y="48933"/>
                    </a:lnTo>
                    <a:lnTo>
                      <a:pt x="9524" y="53098"/>
                    </a:lnTo>
                    <a:lnTo>
                      <a:pt x="17749" y="53136"/>
                    </a:lnTo>
                    <a:lnTo>
                      <a:pt x="23088" y="52565"/>
                    </a:lnTo>
                    <a:lnTo>
                      <a:pt x="33993" y="52565"/>
                    </a:lnTo>
                    <a:lnTo>
                      <a:pt x="50520" y="31584"/>
                    </a:lnTo>
                    <a:lnTo>
                      <a:pt x="51059" y="29730"/>
                    </a:lnTo>
                    <a:lnTo>
                      <a:pt x="51625" y="28244"/>
                    </a:lnTo>
                    <a:lnTo>
                      <a:pt x="52053" y="28244"/>
                    </a:lnTo>
                    <a:lnTo>
                      <a:pt x="52933" y="26555"/>
                    </a:lnTo>
                    <a:lnTo>
                      <a:pt x="53884" y="23850"/>
                    </a:lnTo>
                    <a:lnTo>
                      <a:pt x="54038" y="23482"/>
                    </a:lnTo>
                    <a:lnTo>
                      <a:pt x="60439" y="13703"/>
                    </a:lnTo>
                    <a:lnTo>
                      <a:pt x="72389" y="11976"/>
                    </a:lnTo>
                    <a:lnTo>
                      <a:pt x="73926" y="11658"/>
                    </a:lnTo>
                    <a:lnTo>
                      <a:pt x="78730" y="11658"/>
                    </a:lnTo>
                    <a:lnTo>
                      <a:pt x="76551" y="9258"/>
                    </a:lnTo>
                    <a:lnTo>
                      <a:pt x="70281" y="9258"/>
                    </a:lnTo>
                    <a:lnTo>
                      <a:pt x="61252" y="6324"/>
                    </a:lnTo>
                    <a:lnTo>
                      <a:pt x="53873" y="1752"/>
                    </a:lnTo>
                    <a:lnTo>
                      <a:pt x="51828" y="0"/>
                    </a:lnTo>
                    <a:close/>
                  </a:path>
                  <a:path w="99694" h="56515">
                    <a:moveTo>
                      <a:pt x="1663" y="48475"/>
                    </a:moveTo>
                    <a:lnTo>
                      <a:pt x="1320" y="48983"/>
                    </a:lnTo>
                    <a:lnTo>
                      <a:pt x="749" y="48996"/>
                    </a:lnTo>
                    <a:lnTo>
                      <a:pt x="2481" y="48996"/>
                    </a:lnTo>
                    <a:lnTo>
                      <a:pt x="1663" y="48475"/>
                    </a:lnTo>
                    <a:close/>
                  </a:path>
                  <a:path w="99694" h="56515">
                    <a:moveTo>
                      <a:pt x="78730" y="11658"/>
                    </a:moveTo>
                    <a:lnTo>
                      <a:pt x="73926" y="11658"/>
                    </a:lnTo>
                    <a:lnTo>
                      <a:pt x="74739" y="11836"/>
                    </a:lnTo>
                    <a:lnTo>
                      <a:pt x="75323" y="12471"/>
                    </a:lnTo>
                    <a:lnTo>
                      <a:pt x="75222" y="13436"/>
                    </a:lnTo>
                    <a:lnTo>
                      <a:pt x="75031" y="14071"/>
                    </a:lnTo>
                    <a:lnTo>
                      <a:pt x="74688" y="28384"/>
                    </a:lnTo>
                    <a:lnTo>
                      <a:pt x="86537" y="32727"/>
                    </a:lnTo>
                    <a:lnTo>
                      <a:pt x="88823" y="33705"/>
                    </a:lnTo>
                    <a:lnTo>
                      <a:pt x="90919" y="33731"/>
                    </a:lnTo>
                    <a:lnTo>
                      <a:pt x="96164" y="31102"/>
                    </a:lnTo>
                    <a:lnTo>
                      <a:pt x="96296" y="30568"/>
                    </a:lnTo>
                    <a:lnTo>
                      <a:pt x="90373" y="30568"/>
                    </a:lnTo>
                    <a:lnTo>
                      <a:pt x="89179" y="30518"/>
                    </a:lnTo>
                    <a:lnTo>
                      <a:pt x="87600" y="29845"/>
                    </a:lnTo>
                    <a:lnTo>
                      <a:pt x="77812" y="26174"/>
                    </a:lnTo>
                    <a:lnTo>
                      <a:pt x="78029" y="17399"/>
                    </a:lnTo>
                    <a:lnTo>
                      <a:pt x="78041" y="14782"/>
                    </a:lnTo>
                    <a:lnTo>
                      <a:pt x="78892" y="11836"/>
                    </a:lnTo>
                    <a:lnTo>
                      <a:pt x="78730" y="11658"/>
                    </a:lnTo>
                    <a:close/>
                  </a:path>
                  <a:path w="99694" h="56515">
                    <a:moveTo>
                      <a:pt x="96856" y="17424"/>
                    </a:moveTo>
                    <a:lnTo>
                      <a:pt x="91503" y="17424"/>
                    </a:lnTo>
                    <a:lnTo>
                      <a:pt x="92990" y="17729"/>
                    </a:lnTo>
                    <a:lnTo>
                      <a:pt x="95453" y="20497"/>
                    </a:lnTo>
                    <a:lnTo>
                      <a:pt x="94825" y="23926"/>
                    </a:lnTo>
                    <a:lnTo>
                      <a:pt x="94699" y="24523"/>
                    </a:lnTo>
                    <a:lnTo>
                      <a:pt x="94340" y="25717"/>
                    </a:lnTo>
                    <a:lnTo>
                      <a:pt x="94094" y="26708"/>
                    </a:lnTo>
                    <a:lnTo>
                      <a:pt x="93141" y="29184"/>
                    </a:lnTo>
                    <a:lnTo>
                      <a:pt x="90373" y="30568"/>
                    </a:lnTo>
                    <a:lnTo>
                      <a:pt x="96296" y="30568"/>
                    </a:lnTo>
                    <a:lnTo>
                      <a:pt x="97291" y="26555"/>
                    </a:lnTo>
                    <a:lnTo>
                      <a:pt x="99161" y="20078"/>
                    </a:lnTo>
                    <a:lnTo>
                      <a:pt x="96856" y="17424"/>
                    </a:lnTo>
                    <a:close/>
                  </a:path>
                  <a:path w="99694" h="56515">
                    <a:moveTo>
                      <a:pt x="52053" y="28244"/>
                    </a:moveTo>
                    <a:lnTo>
                      <a:pt x="51625" y="28244"/>
                    </a:lnTo>
                    <a:lnTo>
                      <a:pt x="51274" y="29184"/>
                    </a:lnTo>
                    <a:lnTo>
                      <a:pt x="50863" y="30530"/>
                    </a:lnTo>
                    <a:lnTo>
                      <a:pt x="52053" y="28244"/>
                    </a:lnTo>
                    <a:close/>
                  </a:path>
                  <a:path w="99694" h="56515">
                    <a:moveTo>
                      <a:pt x="92151" y="14211"/>
                    </a:moveTo>
                    <a:lnTo>
                      <a:pt x="88836" y="14719"/>
                    </a:lnTo>
                    <a:lnTo>
                      <a:pt x="88260" y="14871"/>
                    </a:lnTo>
                    <a:lnTo>
                      <a:pt x="85839" y="15595"/>
                    </a:lnTo>
                    <a:lnTo>
                      <a:pt x="84099" y="17399"/>
                    </a:lnTo>
                    <a:lnTo>
                      <a:pt x="80429" y="17945"/>
                    </a:lnTo>
                    <a:lnTo>
                      <a:pt x="78358" y="18110"/>
                    </a:lnTo>
                    <a:lnTo>
                      <a:pt x="78930" y="21450"/>
                    </a:lnTo>
                    <a:lnTo>
                      <a:pt x="80340" y="23926"/>
                    </a:lnTo>
                    <a:lnTo>
                      <a:pt x="81902" y="25717"/>
                    </a:lnTo>
                    <a:lnTo>
                      <a:pt x="85940" y="25349"/>
                    </a:lnTo>
                    <a:lnTo>
                      <a:pt x="85636" y="25044"/>
                    </a:lnTo>
                    <a:lnTo>
                      <a:pt x="85229" y="24523"/>
                    </a:lnTo>
                    <a:lnTo>
                      <a:pt x="86296" y="23850"/>
                    </a:lnTo>
                    <a:lnTo>
                      <a:pt x="85483" y="22580"/>
                    </a:lnTo>
                    <a:lnTo>
                      <a:pt x="85255" y="21513"/>
                    </a:lnTo>
                    <a:lnTo>
                      <a:pt x="86220" y="18986"/>
                    </a:lnTo>
                    <a:lnTo>
                      <a:pt x="88711" y="17945"/>
                    </a:lnTo>
                    <a:lnTo>
                      <a:pt x="89347" y="17767"/>
                    </a:lnTo>
                    <a:lnTo>
                      <a:pt x="91503" y="17424"/>
                    </a:lnTo>
                    <a:lnTo>
                      <a:pt x="96856" y="17424"/>
                    </a:lnTo>
                    <a:lnTo>
                      <a:pt x="94640" y="14871"/>
                    </a:lnTo>
                    <a:lnTo>
                      <a:pt x="92151" y="14211"/>
                    </a:lnTo>
                    <a:close/>
                  </a:path>
                  <a:path w="99694" h="56515">
                    <a:moveTo>
                      <a:pt x="78099" y="14581"/>
                    </a:moveTo>
                    <a:lnTo>
                      <a:pt x="78041" y="14782"/>
                    </a:lnTo>
                    <a:lnTo>
                      <a:pt x="78099" y="14581"/>
                    </a:lnTo>
                    <a:close/>
                  </a:path>
                  <a:path w="99694" h="56515">
                    <a:moveTo>
                      <a:pt x="78162" y="14363"/>
                    </a:moveTo>
                    <a:lnTo>
                      <a:pt x="78099" y="14581"/>
                    </a:lnTo>
                    <a:lnTo>
                      <a:pt x="78162" y="14363"/>
                    </a:lnTo>
                    <a:close/>
                  </a:path>
                  <a:path w="99694" h="56515">
                    <a:moveTo>
                      <a:pt x="74282" y="8432"/>
                    </a:moveTo>
                    <a:lnTo>
                      <a:pt x="71843" y="8953"/>
                    </a:lnTo>
                    <a:lnTo>
                      <a:pt x="71259" y="9042"/>
                    </a:lnTo>
                    <a:lnTo>
                      <a:pt x="70281" y="9258"/>
                    </a:lnTo>
                    <a:lnTo>
                      <a:pt x="76551" y="9258"/>
                    </a:lnTo>
                    <a:lnTo>
                      <a:pt x="76136" y="8801"/>
                    </a:lnTo>
                    <a:lnTo>
                      <a:pt x="74282" y="8432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11">
                <a:extLst>
                  <a:ext uri="{FF2B5EF4-FFF2-40B4-BE49-F238E27FC236}">
                    <a16:creationId xmlns="" xmlns:a16="http://schemas.microsoft.com/office/drawing/2014/main" id="{915A6ABD-70E6-4B8C-AF7E-51148F1AA61C}"/>
                  </a:ext>
                </a:extLst>
              </p:cNvPr>
              <p:cNvSpPr/>
              <p:nvPr/>
            </p:nvSpPr>
            <p:spPr>
              <a:xfrm>
                <a:off x="2700616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8966" y="15722"/>
                    </a:moveTo>
                    <a:lnTo>
                      <a:pt x="8382" y="15595"/>
                    </a:lnTo>
                    <a:lnTo>
                      <a:pt x="7785" y="15405"/>
                    </a:lnTo>
                    <a:lnTo>
                      <a:pt x="7162" y="15138"/>
                    </a:lnTo>
                    <a:lnTo>
                      <a:pt x="3251" y="13703"/>
                    </a:lnTo>
                    <a:lnTo>
                      <a:pt x="0" y="9829"/>
                    </a:lnTo>
                    <a:lnTo>
                      <a:pt x="1612" y="11950"/>
                    </a:lnTo>
                    <a:lnTo>
                      <a:pt x="5067" y="15773"/>
                    </a:lnTo>
                    <a:lnTo>
                      <a:pt x="8966" y="15722"/>
                    </a:lnTo>
                    <a:close/>
                  </a:path>
                  <a:path w="16510" h="15875">
                    <a:moveTo>
                      <a:pt x="16040" y="3187"/>
                    </a:moveTo>
                    <a:lnTo>
                      <a:pt x="11963" y="0"/>
                    </a:lnTo>
                    <a:lnTo>
                      <a:pt x="11036" y="12"/>
                    </a:lnTo>
                    <a:lnTo>
                      <a:pt x="9982" y="177"/>
                    </a:lnTo>
                    <a:lnTo>
                      <a:pt x="9258" y="393"/>
                    </a:lnTo>
                    <a:lnTo>
                      <a:pt x="6858" y="1397"/>
                    </a:lnTo>
                    <a:lnTo>
                      <a:pt x="5892" y="3924"/>
                    </a:lnTo>
                    <a:lnTo>
                      <a:pt x="6121" y="4991"/>
                    </a:lnTo>
                    <a:lnTo>
                      <a:pt x="6934" y="6261"/>
                    </a:lnTo>
                    <a:lnTo>
                      <a:pt x="5359" y="7264"/>
                    </a:lnTo>
                    <a:lnTo>
                      <a:pt x="5638" y="7632"/>
                    </a:lnTo>
                    <a:lnTo>
                      <a:pt x="4584" y="7759"/>
                    </a:lnTo>
                    <a:lnTo>
                      <a:pt x="4343" y="7912"/>
                    </a:lnTo>
                    <a:lnTo>
                      <a:pt x="2451" y="8026"/>
                    </a:lnTo>
                    <a:lnTo>
                      <a:pt x="5041" y="11061"/>
                    </a:lnTo>
                    <a:lnTo>
                      <a:pt x="8077" y="12192"/>
                    </a:lnTo>
                    <a:lnTo>
                      <a:pt x="9715" y="12890"/>
                    </a:lnTo>
                    <a:lnTo>
                      <a:pt x="10998" y="12979"/>
                    </a:lnTo>
                    <a:lnTo>
                      <a:pt x="13779" y="11595"/>
                    </a:lnTo>
                    <a:lnTo>
                      <a:pt x="14732" y="9118"/>
                    </a:lnTo>
                    <a:lnTo>
                      <a:pt x="15354" y="6858"/>
                    </a:lnTo>
                    <a:lnTo>
                      <a:pt x="16040" y="3187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9" name="object 12">
                <a:extLst>
                  <a:ext uri="{FF2B5EF4-FFF2-40B4-BE49-F238E27FC236}">
                    <a16:creationId xmlns="" xmlns:a16="http://schemas.microsoft.com/office/drawing/2014/main" id="{716E3B84-7D7C-4C39-9292-F7F183A05AC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72397" y="666851"/>
                <a:ext cx="12280" cy="12775"/>
              </a:xfrm>
              <a:prstGeom prst="rect">
                <a:avLst/>
              </a:prstGeom>
            </p:spPr>
          </p:pic>
          <p:pic>
            <p:nvPicPr>
              <p:cNvPr id="50" name="object 13">
                <a:extLst>
                  <a:ext uri="{FF2B5EF4-FFF2-40B4-BE49-F238E27FC236}">
                    <a16:creationId xmlns="" xmlns:a16="http://schemas.microsoft.com/office/drawing/2014/main" id="{762DFBDA-60DF-487B-A089-1636AE7749B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609644" y="610693"/>
                <a:ext cx="239269" cy="557584"/>
              </a:xfrm>
              <a:prstGeom prst="rect">
                <a:avLst/>
              </a:prstGeom>
            </p:spPr>
          </p:pic>
          <p:sp>
            <p:nvSpPr>
              <p:cNvPr id="51" name="object 14">
                <a:extLst>
                  <a:ext uri="{FF2B5EF4-FFF2-40B4-BE49-F238E27FC236}">
                    <a16:creationId xmlns="" xmlns:a16="http://schemas.microsoft.com/office/drawing/2014/main" id="{616F04A5-0F09-48CA-8093-1EE54A558B55}"/>
                  </a:ext>
                </a:extLst>
              </p:cNvPr>
              <p:cNvSpPr/>
              <p:nvPr/>
            </p:nvSpPr>
            <p:spPr>
              <a:xfrm>
                <a:off x="2548255" y="1092783"/>
                <a:ext cx="13843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138430" h="107315">
                    <a:moveTo>
                      <a:pt x="39662" y="65532"/>
                    </a:moveTo>
                    <a:lnTo>
                      <a:pt x="39408" y="65633"/>
                    </a:lnTo>
                    <a:lnTo>
                      <a:pt x="39662" y="65532"/>
                    </a:lnTo>
                    <a:close/>
                  </a:path>
                  <a:path w="138430" h="107315">
                    <a:moveTo>
                      <a:pt x="94475" y="99415"/>
                    </a:moveTo>
                    <a:lnTo>
                      <a:pt x="94005" y="96596"/>
                    </a:lnTo>
                    <a:lnTo>
                      <a:pt x="82740" y="91719"/>
                    </a:lnTo>
                    <a:lnTo>
                      <a:pt x="74968" y="87261"/>
                    </a:lnTo>
                    <a:lnTo>
                      <a:pt x="70472" y="84010"/>
                    </a:lnTo>
                    <a:lnTo>
                      <a:pt x="69011" y="82753"/>
                    </a:lnTo>
                    <a:lnTo>
                      <a:pt x="61239" y="77101"/>
                    </a:lnTo>
                    <a:lnTo>
                      <a:pt x="60363" y="76466"/>
                    </a:lnTo>
                    <a:lnTo>
                      <a:pt x="54394" y="77101"/>
                    </a:lnTo>
                    <a:lnTo>
                      <a:pt x="51752" y="76047"/>
                    </a:lnTo>
                    <a:lnTo>
                      <a:pt x="49504" y="74803"/>
                    </a:lnTo>
                    <a:lnTo>
                      <a:pt x="47599" y="73482"/>
                    </a:lnTo>
                    <a:lnTo>
                      <a:pt x="32804" y="73406"/>
                    </a:lnTo>
                    <a:lnTo>
                      <a:pt x="20218" y="70878"/>
                    </a:lnTo>
                    <a:lnTo>
                      <a:pt x="15544" y="69278"/>
                    </a:lnTo>
                    <a:lnTo>
                      <a:pt x="11468" y="67894"/>
                    </a:lnTo>
                    <a:lnTo>
                      <a:pt x="8191" y="66446"/>
                    </a:lnTo>
                    <a:lnTo>
                      <a:pt x="4267" y="69278"/>
                    </a:lnTo>
                    <a:lnTo>
                      <a:pt x="12" y="67945"/>
                    </a:lnTo>
                    <a:lnTo>
                      <a:pt x="11633" y="76936"/>
                    </a:lnTo>
                    <a:lnTo>
                      <a:pt x="22161" y="78193"/>
                    </a:lnTo>
                    <a:lnTo>
                      <a:pt x="34429" y="82448"/>
                    </a:lnTo>
                    <a:lnTo>
                      <a:pt x="39611" y="94386"/>
                    </a:lnTo>
                    <a:lnTo>
                      <a:pt x="47320" y="106972"/>
                    </a:lnTo>
                    <a:lnTo>
                      <a:pt x="52349" y="104927"/>
                    </a:lnTo>
                    <a:lnTo>
                      <a:pt x="64465" y="101612"/>
                    </a:lnTo>
                    <a:lnTo>
                      <a:pt x="74422" y="99987"/>
                    </a:lnTo>
                    <a:lnTo>
                      <a:pt x="81153" y="99466"/>
                    </a:lnTo>
                    <a:lnTo>
                      <a:pt x="83629" y="99415"/>
                    </a:lnTo>
                    <a:lnTo>
                      <a:pt x="94475" y="99415"/>
                    </a:lnTo>
                    <a:close/>
                  </a:path>
                  <a:path w="138430" h="107315">
                    <a:moveTo>
                      <a:pt x="109677" y="21996"/>
                    </a:moveTo>
                    <a:lnTo>
                      <a:pt x="108851" y="18707"/>
                    </a:lnTo>
                    <a:lnTo>
                      <a:pt x="108254" y="16344"/>
                    </a:lnTo>
                    <a:lnTo>
                      <a:pt x="102768" y="14528"/>
                    </a:lnTo>
                    <a:lnTo>
                      <a:pt x="105422" y="4635"/>
                    </a:lnTo>
                    <a:lnTo>
                      <a:pt x="106667" y="0"/>
                    </a:lnTo>
                    <a:lnTo>
                      <a:pt x="96037" y="4635"/>
                    </a:lnTo>
                    <a:lnTo>
                      <a:pt x="93891" y="4584"/>
                    </a:lnTo>
                    <a:lnTo>
                      <a:pt x="89776" y="5372"/>
                    </a:lnTo>
                    <a:lnTo>
                      <a:pt x="87172" y="8394"/>
                    </a:lnTo>
                    <a:lnTo>
                      <a:pt x="89395" y="14528"/>
                    </a:lnTo>
                    <a:lnTo>
                      <a:pt x="89496" y="16344"/>
                    </a:lnTo>
                    <a:lnTo>
                      <a:pt x="89141" y="22644"/>
                    </a:lnTo>
                    <a:lnTo>
                      <a:pt x="98628" y="18707"/>
                    </a:lnTo>
                    <a:lnTo>
                      <a:pt x="102501" y="19710"/>
                    </a:lnTo>
                    <a:lnTo>
                      <a:pt x="104368" y="22707"/>
                    </a:lnTo>
                    <a:lnTo>
                      <a:pt x="106311" y="22009"/>
                    </a:lnTo>
                    <a:lnTo>
                      <a:pt x="109677" y="21996"/>
                    </a:lnTo>
                    <a:close/>
                  </a:path>
                  <a:path w="138430" h="107315">
                    <a:moveTo>
                      <a:pt x="138023" y="59182"/>
                    </a:moveTo>
                    <a:lnTo>
                      <a:pt x="126695" y="59499"/>
                    </a:lnTo>
                    <a:lnTo>
                      <a:pt x="125907" y="51371"/>
                    </a:lnTo>
                    <a:lnTo>
                      <a:pt x="119138" y="47904"/>
                    </a:lnTo>
                    <a:lnTo>
                      <a:pt x="113474" y="47396"/>
                    </a:lnTo>
                    <a:lnTo>
                      <a:pt x="111379" y="47218"/>
                    </a:lnTo>
                    <a:lnTo>
                      <a:pt x="107683" y="47396"/>
                    </a:lnTo>
                    <a:lnTo>
                      <a:pt x="107759" y="42214"/>
                    </a:lnTo>
                    <a:lnTo>
                      <a:pt x="107835" y="37807"/>
                    </a:lnTo>
                    <a:lnTo>
                      <a:pt x="98717" y="37807"/>
                    </a:lnTo>
                    <a:lnTo>
                      <a:pt x="94627" y="37338"/>
                    </a:lnTo>
                    <a:lnTo>
                      <a:pt x="90385" y="39535"/>
                    </a:lnTo>
                    <a:lnTo>
                      <a:pt x="87033" y="42214"/>
                    </a:lnTo>
                    <a:lnTo>
                      <a:pt x="82575" y="40208"/>
                    </a:lnTo>
                    <a:lnTo>
                      <a:pt x="80276" y="38836"/>
                    </a:lnTo>
                    <a:lnTo>
                      <a:pt x="78841" y="41262"/>
                    </a:lnTo>
                    <a:lnTo>
                      <a:pt x="76708" y="43853"/>
                    </a:lnTo>
                    <a:lnTo>
                      <a:pt x="73609" y="45605"/>
                    </a:lnTo>
                    <a:lnTo>
                      <a:pt x="64338" y="51435"/>
                    </a:lnTo>
                    <a:lnTo>
                      <a:pt x="63500" y="59499"/>
                    </a:lnTo>
                    <a:lnTo>
                      <a:pt x="63385" y="63042"/>
                    </a:lnTo>
                    <a:lnTo>
                      <a:pt x="63207" y="64033"/>
                    </a:lnTo>
                    <a:lnTo>
                      <a:pt x="66306" y="67449"/>
                    </a:lnTo>
                    <a:lnTo>
                      <a:pt x="70421" y="66725"/>
                    </a:lnTo>
                    <a:lnTo>
                      <a:pt x="70789" y="78308"/>
                    </a:lnTo>
                    <a:lnTo>
                      <a:pt x="74663" y="83375"/>
                    </a:lnTo>
                    <a:lnTo>
                      <a:pt x="79121" y="84531"/>
                    </a:lnTo>
                    <a:lnTo>
                      <a:pt x="81267" y="84340"/>
                    </a:lnTo>
                    <a:lnTo>
                      <a:pt x="91948" y="93345"/>
                    </a:lnTo>
                    <a:lnTo>
                      <a:pt x="99225" y="93992"/>
                    </a:lnTo>
                    <a:lnTo>
                      <a:pt x="103365" y="90957"/>
                    </a:lnTo>
                    <a:lnTo>
                      <a:pt x="104686" y="88900"/>
                    </a:lnTo>
                    <a:lnTo>
                      <a:pt x="105943" y="84645"/>
                    </a:lnTo>
                    <a:lnTo>
                      <a:pt x="105638" y="84340"/>
                    </a:lnTo>
                    <a:lnTo>
                      <a:pt x="102958" y="81661"/>
                    </a:lnTo>
                    <a:lnTo>
                      <a:pt x="112077" y="81826"/>
                    </a:lnTo>
                    <a:lnTo>
                      <a:pt x="112141" y="81661"/>
                    </a:lnTo>
                    <a:lnTo>
                      <a:pt x="114122" y="76949"/>
                    </a:lnTo>
                    <a:lnTo>
                      <a:pt x="128663" y="77444"/>
                    </a:lnTo>
                    <a:lnTo>
                      <a:pt x="129641" y="76949"/>
                    </a:lnTo>
                    <a:lnTo>
                      <a:pt x="135686" y="73926"/>
                    </a:lnTo>
                    <a:lnTo>
                      <a:pt x="137896" y="69519"/>
                    </a:lnTo>
                    <a:lnTo>
                      <a:pt x="138010" y="67449"/>
                    </a:lnTo>
                    <a:lnTo>
                      <a:pt x="138023" y="66725"/>
                    </a:lnTo>
                    <a:lnTo>
                      <a:pt x="138023" y="59499"/>
                    </a:lnTo>
                    <a:lnTo>
                      <a:pt x="138023" y="59182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5">
                <a:extLst>
                  <a:ext uri="{FF2B5EF4-FFF2-40B4-BE49-F238E27FC236}">
                    <a16:creationId xmlns="" xmlns:a16="http://schemas.microsoft.com/office/drawing/2014/main" id="{3A444E9C-404F-4942-9FB3-B030ADF64DCF}"/>
                  </a:ext>
                </a:extLst>
              </p:cNvPr>
              <p:cNvSpPr/>
              <p:nvPr/>
            </p:nvSpPr>
            <p:spPr>
              <a:xfrm>
                <a:off x="2553347" y="1096479"/>
                <a:ext cx="156210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156210" h="97790">
                    <a:moveTo>
                      <a:pt x="78854" y="91643"/>
                    </a:moveTo>
                    <a:lnTo>
                      <a:pt x="49771" y="78752"/>
                    </a:lnTo>
                    <a:lnTo>
                      <a:pt x="42240" y="73647"/>
                    </a:lnTo>
                    <a:lnTo>
                      <a:pt x="35814" y="71120"/>
                    </a:lnTo>
                    <a:lnTo>
                      <a:pt x="32969" y="70129"/>
                    </a:lnTo>
                    <a:lnTo>
                      <a:pt x="24599" y="69786"/>
                    </a:lnTo>
                    <a:lnTo>
                      <a:pt x="17018" y="67894"/>
                    </a:lnTo>
                    <a:lnTo>
                      <a:pt x="11595" y="66103"/>
                    </a:lnTo>
                    <a:lnTo>
                      <a:pt x="8102" y="65239"/>
                    </a:lnTo>
                    <a:lnTo>
                      <a:pt x="4826" y="64071"/>
                    </a:lnTo>
                    <a:lnTo>
                      <a:pt x="2476" y="63157"/>
                    </a:lnTo>
                    <a:lnTo>
                      <a:pt x="1930" y="63461"/>
                    </a:lnTo>
                    <a:lnTo>
                      <a:pt x="1066" y="63893"/>
                    </a:lnTo>
                    <a:lnTo>
                      <a:pt x="0" y="64211"/>
                    </a:lnTo>
                    <a:lnTo>
                      <a:pt x="11811" y="69748"/>
                    </a:lnTo>
                    <a:lnTo>
                      <a:pt x="21640" y="70739"/>
                    </a:lnTo>
                    <a:lnTo>
                      <a:pt x="33274" y="75450"/>
                    </a:lnTo>
                    <a:lnTo>
                      <a:pt x="42075" y="95567"/>
                    </a:lnTo>
                    <a:lnTo>
                      <a:pt x="45212" y="97777"/>
                    </a:lnTo>
                    <a:lnTo>
                      <a:pt x="42227" y="86931"/>
                    </a:lnTo>
                    <a:lnTo>
                      <a:pt x="48996" y="87083"/>
                    </a:lnTo>
                    <a:lnTo>
                      <a:pt x="61087" y="88265"/>
                    </a:lnTo>
                    <a:lnTo>
                      <a:pt x="70523" y="89776"/>
                    </a:lnTo>
                    <a:lnTo>
                      <a:pt x="76657" y="91084"/>
                    </a:lnTo>
                    <a:lnTo>
                      <a:pt x="78854" y="91643"/>
                    </a:lnTo>
                    <a:close/>
                  </a:path>
                  <a:path w="156210" h="97790">
                    <a:moveTo>
                      <a:pt x="95986" y="101"/>
                    </a:moveTo>
                    <a:lnTo>
                      <a:pt x="91859" y="1778"/>
                    </a:lnTo>
                    <a:lnTo>
                      <a:pt x="91109" y="7988"/>
                    </a:lnTo>
                    <a:lnTo>
                      <a:pt x="87045" y="10807"/>
                    </a:lnTo>
                    <a:lnTo>
                      <a:pt x="84747" y="15354"/>
                    </a:lnTo>
                    <a:lnTo>
                      <a:pt x="90576" y="13589"/>
                    </a:lnTo>
                    <a:lnTo>
                      <a:pt x="94043" y="12636"/>
                    </a:lnTo>
                    <a:lnTo>
                      <a:pt x="95758" y="5778"/>
                    </a:lnTo>
                    <a:lnTo>
                      <a:pt x="95986" y="101"/>
                    </a:lnTo>
                    <a:close/>
                  </a:path>
                  <a:path w="156210" h="97790">
                    <a:moveTo>
                      <a:pt x="99593" y="85204"/>
                    </a:moveTo>
                    <a:lnTo>
                      <a:pt x="93624" y="81432"/>
                    </a:lnTo>
                    <a:lnTo>
                      <a:pt x="87020" y="75768"/>
                    </a:lnTo>
                    <a:lnTo>
                      <a:pt x="82308" y="74510"/>
                    </a:lnTo>
                    <a:lnTo>
                      <a:pt x="85445" y="87718"/>
                    </a:lnTo>
                    <a:lnTo>
                      <a:pt x="94564" y="86779"/>
                    </a:lnTo>
                    <a:lnTo>
                      <a:pt x="99593" y="85204"/>
                    </a:lnTo>
                    <a:close/>
                  </a:path>
                  <a:path w="156210" h="97790">
                    <a:moveTo>
                      <a:pt x="112306" y="22301"/>
                    </a:moveTo>
                    <a:lnTo>
                      <a:pt x="82550" y="22301"/>
                    </a:lnTo>
                    <a:lnTo>
                      <a:pt x="76695" y="22301"/>
                    </a:lnTo>
                    <a:lnTo>
                      <a:pt x="77609" y="23774"/>
                    </a:lnTo>
                    <a:lnTo>
                      <a:pt x="78193" y="25412"/>
                    </a:lnTo>
                    <a:lnTo>
                      <a:pt x="78117" y="27076"/>
                    </a:lnTo>
                    <a:lnTo>
                      <a:pt x="101257" y="24536"/>
                    </a:lnTo>
                    <a:lnTo>
                      <a:pt x="112306" y="22301"/>
                    </a:lnTo>
                    <a:close/>
                  </a:path>
                  <a:path w="156210" h="97790">
                    <a:moveTo>
                      <a:pt x="129463" y="61785"/>
                    </a:moveTo>
                    <a:lnTo>
                      <a:pt x="127101" y="55816"/>
                    </a:lnTo>
                    <a:lnTo>
                      <a:pt x="121132" y="58166"/>
                    </a:lnTo>
                    <a:lnTo>
                      <a:pt x="126949" y="60680"/>
                    </a:lnTo>
                    <a:lnTo>
                      <a:pt x="125539" y="63982"/>
                    </a:lnTo>
                    <a:lnTo>
                      <a:pt x="85356" y="51854"/>
                    </a:lnTo>
                    <a:lnTo>
                      <a:pt x="84442" y="51092"/>
                    </a:lnTo>
                    <a:lnTo>
                      <a:pt x="83870" y="50622"/>
                    </a:lnTo>
                    <a:lnTo>
                      <a:pt x="74917" y="44335"/>
                    </a:lnTo>
                    <a:lnTo>
                      <a:pt x="70662" y="40881"/>
                    </a:lnTo>
                    <a:lnTo>
                      <a:pt x="85293" y="39928"/>
                    </a:lnTo>
                    <a:lnTo>
                      <a:pt x="94881" y="42608"/>
                    </a:lnTo>
                    <a:lnTo>
                      <a:pt x="87490" y="44335"/>
                    </a:lnTo>
                    <a:lnTo>
                      <a:pt x="86080" y="47790"/>
                    </a:lnTo>
                    <a:lnTo>
                      <a:pt x="88747" y="51092"/>
                    </a:lnTo>
                    <a:lnTo>
                      <a:pt x="92202" y="52197"/>
                    </a:lnTo>
                    <a:lnTo>
                      <a:pt x="104787" y="47485"/>
                    </a:lnTo>
                    <a:lnTo>
                      <a:pt x="113271" y="51092"/>
                    </a:lnTo>
                    <a:lnTo>
                      <a:pt x="107454" y="57696"/>
                    </a:lnTo>
                    <a:lnTo>
                      <a:pt x="100063" y="57543"/>
                    </a:lnTo>
                    <a:lnTo>
                      <a:pt x="113118" y="59893"/>
                    </a:lnTo>
                    <a:lnTo>
                      <a:pt x="116420" y="57696"/>
                    </a:lnTo>
                    <a:lnTo>
                      <a:pt x="119710" y="55499"/>
                    </a:lnTo>
                    <a:lnTo>
                      <a:pt x="126479" y="50622"/>
                    </a:lnTo>
                    <a:lnTo>
                      <a:pt x="118160" y="47485"/>
                    </a:lnTo>
                    <a:lnTo>
                      <a:pt x="115633" y="46532"/>
                    </a:lnTo>
                    <a:lnTo>
                      <a:pt x="115112" y="46380"/>
                    </a:lnTo>
                    <a:lnTo>
                      <a:pt x="103835" y="43078"/>
                    </a:lnTo>
                    <a:lnTo>
                      <a:pt x="99745" y="46380"/>
                    </a:lnTo>
                    <a:lnTo>
                      <a:pt x="102425" y="40246"/>
                    </a:lnTo>
                    <a:lnTo>
                      <a:pt x="101866" y="39928"/>
                    </a:lnTo>
                    <a:lnTo>
                      <a:pt x="101473" y="39700"/>
                    </a:lnTo>
                    <a:lnTo>
                      <a:pt x="95821" y="36474"/>
                    </a:lnTo>
                    <a:lnTo>
                      <a:pt x="86855" y="35534"/>
                    </a:lnTo>
                    <a:lnTo>
                      <a:pt x="82613" y="38366"/>
                    </a:lnTo>
                    <a:lnTo>
                      <a:pt x="78689" y="39700"/>
                    </a:lnTo>
                    <a:lnTo>
                      <a:pt x="75552" y="38773"/>
                    </a:lnTo>
                    <a:lnTo>
                      <a:pt x="73482" y="37604"/>
                    </a:lnTo>
                    <a:lnTo>
                      <a:pt x="72199" y="39217"/>
                    </a:lnTo>
                    <a:lnTo>
                      <a:pt x="70561" y="40754"/>
                    </a:lnTo>
                    <a:lnTo>
                      <a:pt x="68503" y="41922"/>
                    </a:lnTo>
                    <a:lnTo>
                      <a:pt x="68199" y="42113"/>
                    </a:lnTo>
                    <a:lnTo>
                      <a:pt x="67703" y="42481"/>
                    </a:lnTo>
                    <a:lnTo>
                      <a:pt x="68046" y="44577"/>
                    </a:lnTo>
                    <a:lnTo>
                      <a:pt x="66890" y="46532"/>
                    </a:lnTo>
                    <a:lnTo>
                      <a:pt x="65163" y="51257"/>
                    </a:lnTo>
                    <a:lnTo>
                      <a:pt x="72555" y="51092"/>
                    </a:lnTo>
                    <a:lnTo>
                      <a:pt x="72402" y="63792"/>
                    </a:lnTo>
                    <a:lnTo>
                      <a:pt x="70040" y="61302"/>
                    </a:lnTo>
                    <a:lnTo>
                      <a:pt x="69405" y="71043"/>
                    </a:lnTo>
                    <a:lnTo>
                      <a:pt x="72872" y="76390"/>
                    </a:lnTo>
                    <a:lnTo>
                      <a:pt x="77901" y="82054"/>
                    </a:lnTo>
                    <a:lnTo>
                      <a:pt x="77266" y="75768"/>
                    </a:lnTo>
                    <a:lnTo>
                      <a:pt x="76327" y="67906"/>
                    </a:lnTo>
                    <a:lnTo>
                      <a:pt x="72580" y="63995"/>
                    </a:lnTo>
                    <a:lnTo>
                      <a:pt x="89535" y="64147"/>
                    </a:lnTo>
                    <a:lnTo>
                      <a:pt x="94665" y="71018"/>
                    </a:lnTo>
                    <a:lnTo>
                      <a:pt x="101193" y="72351"/>
                    </a:lnTo>
                    <a:lnTo>
                      <a:pt x="106845" y="71018"/>
                    </a:lnTo>
                    <a:lnTo>
                      <a:pt x="109181" y="69964"/>
                    </a:lnTo>
                    <a:lnTo>
                      <a:pt x="122110" y="71069"/>
                    </a:lnTo>
                    <a:lnTo>
                      <a:pt x="124218" y="69964"/>
                    </a:lnTo>
                    <a:lnTo>
                      <a:pt x="126949" y="68541"/>
                    </a:lnTo>
                    <a:lnTo>
                      <a:pt x="127990" y="67983"/>
                    </a:lnTo>
                    <a:lnTo>
                      <a:pt x="129438" y="64147"/>
                    </a:lnTo>
                    <a:lnTo>
                      <a:pt x="129463" y="61785"/>
                    </a:lnTo>
                    <a:close/>
                  </a:path>
                  <a:path w="156210" h="97790">
                    <a:moveTo>
                      <a:pt x="155714" y="5283"/>
                    </a:moveTo>
                    <a:lnTo>
                      <a:pt x="155232" y="0"/>
                    </a:lnTo>
                    <a:lnTo>
                      <a:pt x="137668" y="9588"/>
                    </a:lnTo>
                    <a:lnTo>
                      <a:pt x="120777" y="15976"/>
                    </a:lnTo>
                    <a:lnTo>
                      <a:pt x="86080" y="22212"/>
                    </a:lnTo>
                    <a:lnTo>
                      <a:pt x="112712" y="22212"/>
                    </a:lnTo>
                    <a:lnTo>
                      <a:pt x="120230" y="20688"/>
                    </a:lnTo>
                    <a:lnTo>
                      <a:pt x="133070" y="17183"/>
                    </a:lnTo>
                    <a:lnTo>
                      <a:pt x="137795" y="15646"/>
                    </a:lnTo>
                    <a:lnTo>
                      <a:pt x="155714" y="5283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3" name="object 16">
                <a:extLst>
                  <a:ext uri="{FF2B5EF4-FFF2-40B4-BE49-F238E27FC236}">
                    <a16:creationId xmlns="" xmlns:a16="http://schemas.microsoft.com/office/drawing/2014/main" id="{ACA3613A-4870-445F-9198-3BD9A6FFBE8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573959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54" name="object 17">
                <a:extLst>
                  <a:ext uri="{FF2B5EF4-FFF2-40B4-BE49-F238E27FC236}">
                    <a16:creationId xmlns="" xmlns:a16="http://schemas.microsoft.com/office/drawing/2014/main" id="{AA30F9AA-B223-4492-B566-97671E01D72C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556455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55" name="object 18">
                <a:extLst>
                  <a:ext uri="{FF2B5EF4-FFF2-40B4-BE49-F238E27FC236}">
                    <a16:creationId xmlns="" xmlns:a16="http://schemas.microsoft.com/office/drawing/2014/main" id="{EBCF2FC5-7600-44EB-9EFF-128BFC53CC0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65742" y="1137170"/>
                <a:ext cx="29248" cy="15773"/>
              </a:xfrm>
              <a:prstGeom prst="rect">
                <a:avLst/>
              </a:prstGeom>
            </p:spPr>
          </p:pic>
          <p:pic>
            <p:nvPicPr>
              <p:cNvPr id="56" name="object 19">
                <a:extLst>
                  <a:ext uri="{FF2B5EF4-FFF2-40B4-BE49-F238E27FC236}">
                    <a16:creationId xmlns="" xmlns:a16="http://schemas.microsoft.com/office/drawing/2014/main" id="{84C5C46C-8818-4658-90FD-BE40916AC24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543159" y="1040348"/>
                <a:ext cx="314471" cy="127342"/>
              </a:xfrm>
              <a:prstGeom prst="rect">
                <a:avLst/>
              </a:prstGeom>
            </p:spPr>
          </p:pic>
          <p:pic>
            <p:nvPicPr>
              <p:cNvPr id="57" name="object 20">
                <a:extLst>
                  <a:ext uri="{FF2B5EF4-FFF2-40B4-BE49-F238E27FC236}">
                    <a16:creationId xmlns="" xmlns:a16="http://schemas.microsoft.com/office/drawing/2014/main" id="{033C0EEB-EB44-4D27-8831-C01B8E3F79C6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433345" y="693369"/>
                <a:ext cx="33858" cy="6921"/>
              </a:xfrm>
              <a:prstGeom prst="rect">
                <a:avLst/>
              </a:prstGeom>
            </p:spPr>
          </p:pic>
          <p:sp>
            <p:nvSpPr>
              <p:cNvPr id="58" name="object 21">
                <a:extLst>
                  <a:ext uri="{FF2B5EF4-FFF2-40B4-BE49-F238E27FC236}">
                    <a16:creationId xmlns="" xmlns:a16="http://schemas.microsoft.com/office/drawing/2014/main" id="{F07E9770-407D-4072-8C41-D17B48104312}"/>
                  </a:ext>
                </a:extLst>
              </p:cNvPr>
              <p:cNvSpPr/>
              <p:nvPr/>
            </p:nvSpPr>
            <p:spPr>
              <a:xfrm>
                <a:off x="2375940" y="654591"/>
                <a:ext cx="3746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31750">
                    <a:moveTo>
                      <a:pt x="15100" y="0"/>
                    </a:moveTo>
                    <a:lnTo>
                      <a:pt x="14376" y="177"/>
                    </a:lnTo>
                    <a:lnTo>
                      <a:pt x="14040" y="533"/>
                    </a:lnTo>
                    <a:lnTo>
                      <a:pt x="13995" y="2082"/>
                    </a:lnTo>
                    <a:lnTo>
                      <a:pt x="14096" y="2387"/>
                    </a:lnTo>
                    <a:lnTo>
                      <a:pt x="14414" y="15824"/>
                    </a:lnTo>
                    <a:lnTo>
                      <a:pt x="4038" y="20459"/>
                    </a:lnTo>
                    <a:lnTo>
                      <a:pt x="1676" y="21399"/>
                    </a:lnTo>
                    <a:lnTo>
                      <a:pt x="419" y="21717"/>
                    </a:lnTo>
                    <a:lnTo>
                      <a:pt x="0" y="21755"/>
                    </a:lnTo>
                    <a:lnTo>
                      <a:pt x="2971" y="22898"/>
                    </a:lnTo>
                    <a:lnTo>
                      <a:pt x="11582" y="26377"/>
                    </a:lnTo>
                    <a:lnTo>
                      <a:pt x="18745" y="31203"/>
                    </a:lnTo>
                    <a:lnTo>
                      <a:pt x="29286" y="30454"/>
                    </a:lnTo>
                    <a:lnTo>
                      <a:pt x="36804" y="17792"/>
                    </a:lnTo>
                    <a:lnTo>
                      <a:pt x="37020" y="17500"/>
                    </a:lnTo>
                    <a:lnTo>
                      <a:pt x="37325" y="16992"/>
                    </a:lnTo>
                    <a:lnTo>
                      <a:pt x="35890" y="14020"/>
                    </a:lnTo>
                    <a:lnTo>
                      <a:pt x="35255" y="12192"/>
                    </a:lnTo>
                    <a:lnTo>
                      <a:pt x="35090" y="11798"/>
                    </a:lnTo>
                    <a:lnTo>
                      <a:pt x="29946" y="3937"/>
                    </a:lnTo>
                    <a:lnTo>
                      <a:pt x="21666" y="1346"/>
                    </a:lnTo>
                    <a:lnTo>
                      <a:pt x="18046" y="533"/>
                    </a:lnTo>
                    <a:lnTo>
                      <a:pt x="15100" y="0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22">
                <a:extLst>
                  <a:ext uri="{FF2B5EF4-FFF2-40B4-BE49-F238E27FC236}">
                    <a16:creationId xmlns="" xmlns:a16="http://schemas.microsoft.com/office/drawing/2014/main" id="{87638AD3-005B-4E47-A9EA-521DF58152FF}"/>
                  </a:ext>
                </a:extLst>
              </p:cNvPr>
              <p:cNvSpPr/>
              <p:nvPr/>
            </p:nvSpPr>
            <p:spPr>
              <a:xfrm>
                <a:off x="2365904" y="642910"/>
                <a:ext cx="99695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99694" h="56515">
                    <a:moveTo>
                      <a:pt x="74412" y="28244"/>
                    </a:moveTo>
                    <a:lnTo>
                      <a:pt x="47536" y="28244"/>
                    </a:lnTo>
                    <a:lnTo>
                      <a:pt x="48152" y="29870"/>
                    </a:lnTo>
                    <a:lnTo>
                      <a:pt x="48641" y="31584"/>
                    </a:lnTo>
                    <a:lnTo>
                      <a:pt x="70167" y="54635"/>
                    </a:lnTo>
                    <a:lnTo>
                      <a:pt x="73079" y="55276"/>
                    </a:lnTo>
                    <a:lnTo>
                      <a:pt x="80146" y="55954"/>
                    </a:lnTo>
                    <a:lnTo>
                      <a:pt x="89418" y="55077"/>
                    </a:lnTo>
                    <a:lnTo>
                      <a:pt x="94132" y="53149"/>
                    </a:lnTo>
                    <a:lnTo>
                      <a:pt x="81340" y="53136"/>
                    </a:lnTo>
                    <a:lnTo>
                      <a:pt x="76073" y="52565"/>
                    </a:lnTo>
                    <a:lnTo>
                      <a:pt x="90545" y="52565"/>
                    </a:lnTo>
                    <a:lnTo>
                      <a:pt x="96735" y="48933"/>
                    </a:lnTo>
                    <a:lnTo>
                      <a:pt x="91734" y="47757"/>
                    </a:lnTo>
                    <a:lnTo>
                      <a:pt x="84964" y="43786"/>
                    </a:lnTo>
                    <a:lnTo>
                      <a:pt x="77663" y="35381"/>
                    </a:lnTo>
                    <a:lnTo>
                      <a:pt x="74412" y="28244"/>
                    </a:lnTo>
                    <a:close/>
                  </a:path>
                  <a:path w="99694" h="56515">
                    <a:moveTo>
                      <a:pt x="69951" y="54597"/>
                    </a:moveTo>
                    <a:lnTo>
                      <a:pt x="70127" y="54635"/>
                    </a:lnTo>
                    <a:lnTo>
                      <a:pt x="69951" y="54597"/>
                    </a:lnTo>
                    <a:close/>
                  </a:path>
                  <a:path w="99694" h="56515">
                    <a:moveTo>
                      <a:pt x="97497" y="48475"/>
                    </a:moveTo>
                    <a:lnTo>
                      <a:pt x="90233" y="53098"/>
                    </a:lnTo>
                    <a:lnTo>
                      <a:pt x="81534" y="53149"/>
                    </a:lnTo>
                    <a:lnTo>
                      <a:pt x="94132" y="53149"/>
                    </a:lnTo>
                    <a:lnTo>
                      <a:pt x="99161" y="51092"/>
                    </a:lnTo>
                    <a:lnTo>
                      <a:pt x="98501" y="49987"/>
                    </a:lnTo>
                    <a:lnTo>
                      <a:pt x="98107" y="49390"/>
                    </a:lnTo>
                    <a:lnTo>
                      <a:pt x="98686" y="48996"/>
                    </a:lnTo>
                    <a:lnTo>
                      <a:pt x="97840" y="48983"/>
                    </a:lnTo>
                    <a:lnTo>
                      <a:pt x="97497" y="48475"/>
                    </a:lnTo>
                    <a:close/>
                  </a:path>
                  <a:path w="99694" h="56515">
                    <a:moveTo>
                      <a:pt x="81412" y="53136"/>
                    </a:moveTo>
                    <a:close/>
                  </a:path>
                  <a:path w="99694" h="56515">
                    <a:moveTo>
                      <a:pt x="90545" y="52565"/>
                    </a:moveTo>
                    <a:lnTo>
                      <a:pt x="76073" y="52565"/>
                    </a:lnTo>
                    <a:lnTo>
                      <a:pt x="81412" y="53136"/>
                    </a:lnTo>
                    <a:lnTo>
                      <a:pt x="89636" y="53098"/>
                    </a:lnTo>
                    <a:lnTo>
                      <a:pt x="90545" y="52565"/>
                    </a:lnTo>
                    <a:close/>
                  </a:path>
                  <a:path w="99694" h="56515">
                    <a:moveTo>
                      <a:pt x="98742" y="48958"/>
                    </a:moveTo>
                    <a:lnTo>
                      <a:pt x="98412" y="48996"/>
                    </a:lnTo>
                    <a:lnTo>
                      <a:pt x="98686" y="48996"/>
                    </a:lnTo>
                    <a:close/>
                  </a:path>
                  <a:path w="99694" h="56515">
                    <a:moveTo>
                      <a:pt x="7010" y="14211"/>
                    </a:moveTo>
                    <a:lnTo>
                      <a:pt x="4521" y="14871"/>
                    </a:lnTo>
                    <a:lnTo>
                      <a:pt x="0" y="20078"/>
                    </a:lnTo>
                    <a:lnTo>
                      <a:pt x="1911" y="26708"/>
                    </a:lnTo>
                    <a:lnTo>
                      <a:pt x="2997" y="31102"/>
                    </a:lnTo>
                    <a:lnTo>
                      <a:pt x="8242" y="33731"/>
                    </a:lnTo>
                    <a:lnTo>
                      <a:pt x="10337" y="33705"/>
                    </a:lnTo>
                    <a:lnTo>
                      <a:pt x="12623" y="32727"/>
                    </a:lnTo>
                    <a:lnTo>
                      <a:pt x="18513" y="30568"/>
                    </a:lnTo>
                    <a:lnTo>
                      <a:pt x="8788" y="30568"/>
                    </a:lnTo>
                    <a:lnTo>
                      <a:pt x="6019" y="29184"/>
                    </a:lnTo>
                    <a:lnTo>
                      <a:pt x="5067" y="26708"/>
                    </a:lnTo>
                    <a:lnTo>
                      <a:pt x="4820" y="25717"/>
                    </a:lnTo>
                    <a:lnTo>
                      <a:pt x="4461" y="24523"/>
                    </a:lnTo>
                    <a:lnTo>
                      <a:pt x="3708" y="20497"/>
                    </a:lnTo>
                    <a:lnTo>
                      <a:pt x="6086" y="17767"/>
                    </a:lnTo>
                    <a:lnTo>
                      <a:pt x="7658" y="17424"/>
                    </a:lnTo>
                    <a:lnTo>
                      <a:pt x="15220" y="17424"/>
                    </a:lnTo>
                    <a:lnTo>
                      <a:pt x="15062" y="17399"/>
                    </a:lnTo>
                    <a:lnTo>
                      <a:pt x="13322" y="15595"/>
                    </a:lnTo>
                    <a:lnTo>
                      <a:pt x="10858" y="14859"/>
                    </a:lnTo>
                    <a:lnTo>
                      <a:pt x="10325" y="14719"/>
                    </a:lnTo>
                    <a:lnTo>
                      <a:pt x="7010" y="14211"/>
                    </a:lnTo>
                    <a:close/>
                  </a:path>
                  <a:path w="99694" h="56515">
                    <a:moveTo>
                      <a:pt x="24131" y="14363"/>
                    </a:moveTo>
                    <a:lnTo>
                      <a:pt x="21056" y="14363"/>
                    </a:lnTo>
                    <a:lnTo>
                      <a:pt x="21132" y="14782"/>
                    </a:lnTo>
                    <a:lnTo>
                      <a:pt x="21131" y="17399"/>
                    </a:lnTo>
                    <a:lnTo>
                      <a:pt x="21348" y="26174"/>
                    </a:lnTo>
                    <a:lnTo>
                      <a:pt x="11493" y="29870"/>
                    </a:lnTo>
                    <a:lnTo>
                      <a:pt x="9982" y="30518"/>
                    </a:lnTo>
                    <a:lnTo>
                      <a:pt x="8788" y="30568"/>
                    </a:lnTo>
                    <a:lnTo>
                      <a:pt x="18513" y="30568"/>
                    </a:lnTo>
                    <a:lnTo>
                      <a:pt x="24472" y="28384"/>
                    </a:lnTo>
                    <a:lnTo>
                      <a:pt x="24131" y="14363"/>
                    </a:lnTo>
                    <a:close/>
                  </a:path>
                  <a:path w="99694" h="56515">
                    <a:moveTo>
                      <a:pt x="69634" y="11658"/>
                    </a:moveTo>
                    <a:lnTo>
                      <a:pt x="25234" y="11658"/>
                    </a:lnTo>
                    <a:lnTo>
                      <a:pt x="26771" y="11976"/>
                    </a:lnTo>
                    <a:lnTo>
                      <a:pt x="38722" y="13703"/>
                    </a:lnTo>
                    <a:lnTo>
                      <a:pt x="45123" y="23482"/>
                    </a:lnTo>
                    <a:lnTo>
                      <a:pt x="45306" y="23926"/>
                    </a:lnTo>
                    <a:lnTo>
                      <a:pt x="46228" y="26555"/>
                    </a:lnTo>
                    <a:lnTo>
                      <a:pt x="48298" y="30530"/>
                    </a:lnTo>
                    <a:lnTo>
                      <a:pt x="48069" y="29730"/>
                    </a:lnTo>
                    <a:lnTo>
                      <a:pt x="47811" y="28968"/>
                    </a:lnTo>
                    <a:lnTo>
                      <a:pt x="47536" y="28244"/>
                    </a:lnTo>
                    <a:lnTo>
                      <a:pt x="74412" y="28244"/>
                    </a:lnTo>
                    <a:lnTo>
                      <a:pt x="71069" y="20904"/>
                    </a:lnTo>
                    <a:lnTo>
                      <a:pt x="70196" y="12705"/>
                    </a:lnTo>
                    <a:lnTo>
                      <a:pt x="69634" y="11658"/>
                    </a:lnTo>
                    <a:close/>
                  </a:path>
                  <a:path w="99694" h="56515">
                    <a:moveTo>
                      <a:pt x="17181" y="17729"/>
                    </a:moveTo>
                    <a:lnTo>
                      <a:pt x="9677" y="17729"/>
                    </a:lnTo>
                    <a:lnTo>
                      <a:pt x="9855" y="17767"/>
                    </a:lnTo>
                    <a:lnTo>
                      <a:pt x="10541" y="17970"/>
                    </a:lnTo>
                    <a:lnTo>
                      <a:pt x="12941" y="18986"/>
                    </a:lnTo>
                    <a:lnTo>
                      <a:pt x="13906" y="21513"/>
                    </a:lnTo>
                    <a:lnTo>
                      <a:pt x="13677" y="22580"/>
                    </a:lnTo>
                    <a:lnTo>
                      <a:pt x="13100" y="23482"/>
                    </a:lnTo>
                    <a:lnTo>
                      <a:pt x="12985" y="23926"/>
                    </a:lnTo>
                    <a:lnTo>
                      <a:pt x="13931" y="24523"/>
                    </a:lnTo>
                    <a:lnTo>
                      <a:pt x="13525" y="25044"/>
                    </a:lnTo>
                    <a:lnTo>
                      <a:pt x="13220" y="25349"/>
                    </a:lnTo>
                    <a:lnTo>
                      <a:pt x="17259" y="25717"/>
                    </a:lnTo>
                    <a:lnTo>
                      <a:pt x="18821" y="23926"/>
                    </a:lnTo>
                    <a:lnTo>
                      <a:pt x="20231" y="21450"/>
                    </a:lnTo>
                    <a:lnTo>
                      <a:pt x="20802" y="18110"/>
                    </a:lnTo>
                    <a:lnTo>
                      <a:pt x="18732" y="17945"/>
                    </a:lnTo>
                    <a:lnTo>
                      <a:pt x="17181" y="17729"/>
                    </a:lnTo>
                    <a:close/>
                  </a:path>
                  <a:path w="99694" h="56515">
                    <a:moveTo>
                      <a:pt x="9761" y="17752"/>
                    </a:moveTo>
                    <a:close/>
                  </a:path>
                  <a:path w="99694" h="56515">
                    <a:moveTo>
                      <a:pt x="15220" y="17424"/>
                    </a:moveTo>
                    <a:lnTo>
                      <a:pt x="7658" y="17424"/>
                    </a:lnTo>
                    <a:lnTo>
                      <a:pt x="9761" y="17752"/>
                    </a:lnTo>
                    <a:lnTo>
                      <a:pt x="17181" y="17729"/>
                    </a:lnTo>
                    <a:lnTo>
                      <a:pt x="15220" y="17424"/>
                    </a:lnTo>
                    <a:close/>
                  </a:path>
                  <a:path w="99694" h="56515">
                    <a:moveTo>
                      <a:pt x="21061" y="14579"/>
                    </a:moveTo>
                    <a:lnTo>
                      <a:pt x="21066" y="14782"/>
                    </a:lnTo>
                    <a:lnTo>
                      <a:pt x="21061" y="14579"/>
                    </a:lnTo>
                    <a:close/>
                  </a:path>
                  <a:path w="99694" h="56515">
                    <a:moveTo>
                      <a:pt x="24879" y="8432"/>
                    </a:moveTo>
                    <a:lnTo>
                      <a:pt x="23025" y="8801"/>
                    </a:lnTo>
                    <a:lnTo>
                      <a:pt x="20430" y="11658"/>
                    </a:lnTo>
                    <a:lnTo>
                      <a:pt x="20309" y="11976"/>
                    </a:lnTo>
                    <a:lnTo>
                      <a:pt x="21061" y="14579"/>
                    </a:lnTo>
                    <a:lnTo>
                      <a:pt x="21056" y="14363"/>
                    </a:lnTo>
                    <a:lnTo>
                      <a:pt x="24131" y="14363"/>
                    </a:lnTo>
                    <a:lnTo>
                      <a:pt x="24019" y="13703"/>
                    </a:lnTo>
                    <a:lnTo>
                      <a:pt x="23939" y="13436"/>
                    </a:lnTo>
                    <a:lnTo>
                      <a:pt x="23837" y="12471"/>
                    </a:lnTo>
                    <a:lnTo>
                      <a:pt x="24422" y="11836"/>
                    </a:lnTo>
                    <a:lnTo>
                      <a:pt x="25234" y="11658"/>
                    </a:lnTo>
                    <a:lnTo>
                      <a:pt x="69634" y="11658"/>
                    </a:lnTo>
                    <a:lnTo>
                      <a:pt x="68345" y="9258"/>
                    </a:lnTo>
                    <a:lnTo>
                      <a:pt x="28879" y="9258"/>
                    </a:lnTo>
                    <a:lnTo>
                      <a:pt x="27901" y="9042"/>
                    </a:lnTo>
                    <a:lnTo>
                      <a:pt x="27317" y="8953"/>
                    </a:lnTo>
                    <a:lnTo>
                      <a:pt x="24879" y="8432"/>
                    </a:lnTo>
                    <a:close/>
                  </a:path>
                  <a:path w="99694" h="56515">
                    <a:moveTo>
                      <a:pt x="47332" y="0"/>
                    </a:moveTo>
                    <a:lnTo>
                      <a:pt x="45288" y="1752"/>
                    </a:lnTo>
                    <a:lnTo>
                      <a:pt x="37909" y="6324"/>
                    </a:lnTo>
                    <a:lnTo>
                      <a:pt x="28879" y="9258"/>
                    </a:lnTo>
                    <a:lnTo>
                      <a:pt x="68345" y="9258"/>
                    </a:lnTo>
                    <a:lnTo>
                      <a:pt x="67613" y="7894"/>
                    </a:lnTo>
                    <a:lnTo>
                      <a:pt x="61255" y="4600"/>
                    </a:lnTo>
                    <a:lnTo>
                      <a:pt x="49060" y="952"/>
                    </a:lnTo>
                    <a:lnTo>
                      <a:pt x="47332" y="0"/>
                    </a:lnTo>
                    <a:close/>
                  </a:path>
                </a:pathLst>
              </a:custGeom>
              <a:solidFill>
                <a:srgbClr val="9DD3F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23">
                <a:extLst>
                  <a:ext uri="{FF2B5EF4-FFF2-40B4-BE49-F238E27FC236}">
                    <a16:creationId xmlns="" xmlns:a16="http://schemas.microsoft.com/office/drawing/2014/main" id="{37E600D2-5110-4C5F-A353-D2F10DC54FDE}"/>
                  </a:ext>
                </a:extLst>
              </p:cNvPr>
              <p:cNvSpPr/>
              <p:nvPr/>
            </p:nvSpPr>
            <p:spPr>
              <a:xfrm>
                <a:off x="2369654" y="660501"/>
                <a:ext cx="1651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5875">
                    <a:moveTo>
                      <a:pt x="13589" y="8026"/>
                    </a:moveTo>
                    <a:lnTo>
                      <a:pt x="12687" y="7912"/>
                    </a:lnTo>
                    <a:lnTo>
                      <a:pt x="11772" y="7797"/>
                    </a:lnTo>
                    <a:lnTo>
                      <a:pt x="11455" y="7759"/>
                    </a:lnTo>
                    <a:lnTo>
                      <a:pt x="10401" y="7632"/>
                    </a:lnTo>
                    <a:lnTo>
                      <a:pt x="10680" y="7264"/>
                    </a:lnTo>
                    <a:lnTo>
                      <a:pt x="9105" y="6261"/>
                    </a:lnTo>
                    <a:lnTo>
                      <a:pt x="9918" y="4991"/>
                    </a:lnTo>
                    <a:lnTo>
                      <a:pt x="10147" y="3924"/>
                    </a:lnTo>
                    <a:lnTo>
                      <a:pt x="9182" y="1397"/>
                    </a:lnTo>
                    <a:lnTo>
                      <a:pt x="6781" y="393"/>
                    </a:lnTo>
                    <a:lnTo>
                      <a:pt x="5842" y="139"/>
                    </a:lnTo>
                    <a:lnTo>
                      <a:pt x="5003" y="12"/>
                    </a:lnTo>
                    <a:lnTo>
                      <a:pt x="4076" y="0"/>
                    </a:lnTo>
                    <a:lnTo>
                      <a:pt x="3251" y="177"/>
                    </a:lnTo>
                    <a:lnTo>
                      <a:pt x="2527" y="482"/>
                    </a:lnTo>
                    <a:lnTo>
                      <a:pt x="1879" y="876"/>
                    </a:lnTo>
                    <a:lnTo>
                      <a:pt x="1346" y="1320"/>
                    </a:lnTo>
                    <a:lnTo>
                      <a:pt x="0" y="3187"/>
                    </a:lnTo>
                    <a:lnTo>
                      <a:pt x="685" y="6858"/>
                    </a:lnTo>
                    <a:lnTo>
                      <a:pt x="1092" y="8229"/>
                    </a:lnTo>
                    <a:lnTo>
                      <a:pt x="1308" y="9118"/>
                    </a:lnTo>
                    <a:lnTo>
                      <a:pt x="2260" y="11595"/>
                    </a:lnTo>
                    <a:lnTo>
                      <a:pt x="5041" y="12979"/>
                    </a:lnTo>
                    <a:lnTo>
                      <a:pt x="6223" y="12928"/>
                    </a:lnTo>
                    <a:lnTo>
                      <a:pt x="7962" y="12192"/>
                    </a:lnTo>
                    <a:lnTo>
                      <a:pt x="10998" y="11061"/>
                    </a:lnTo>
                    <a:lnTo>
                      <a:pt x="13589" y="8026"/>
                    </a:lnTo>
                    <a:close/>
                  </a:path>
                  <a:path w="16510" h="15875">
                    <a:moveTo>
                      <a:pt x="16040" y="9829"/>
                    </a:moveTo>
                    <a:lnTo>
                      <a:pt x="12788" y="13703"/>
                    </a:lnTo>
                    <a:lnTo>
                      <a:pt x="8877" y="15138"/>
                    </a:lnTo>
                    <a:lnTo>
                      <a:pt x="8255" y="15405"/>
                    </a:lnTo>
                    <a:lnTo>
                      <a:pt x="7658" y="15595"/>
                    </a:lnTo>
                    <a:lnTo>
                      <a:pt x="7073" y="15722"/>
                    </a:lnTo>
                    <a:lnTo>
                      <a:pt x="10972" y="15773"/>
                    </a:lnTo>
                    <a:lnTo>
                      <a:pt x="14427" y="11950"/>
                    </a:lnTo>
                    <a:lnTo>
                      <a:pt x="16040" y="9829"/>
                    </a:lnTo>
                    <a:close/>
                  </a:path>
                </a:pathLst>
              </a:custGeom>
              <a:solidFill>
                <a:srgbClr val="1285C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1" name="object 24">
                <a:extLst>
                  <a:ext uri="{FF2B5EF4-FFF2-40B4-BE49-F238E27FC236}">
                    <a16:creationId xmlns="" xmlns:a16="http://schemas.microsoft.com/office/drawing/2014/main" id="{0D7C5F51-703A-4198-8DBA-A9AE7FA76F8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01646" y="666851"/>
                <a:ext cx="12280" cy="12776"/>
              </a:xfrm>
              <a:prstGeom prst="rect">
                <a:avLst/>
              </a:prstGeom>
            </p:spPr>
          </p:pic>
          <p:pic>
            <p:nvPicPr>
              <p:cNvPr id="62" name="object 25">
                <a:extLst>
                  <a:ext uri="{FF2B5EF4-FFF2-40B4-BE49-F238E27FC236}">
                    <a16:creationId xmlns="" xmlns:a16="http://schemas.microsoft.com/office/drawing/2014/main" id="{B7ABA893-F13A-4CA7-9FAC-81565E9298C6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237415" y="610693"/>
                <a:ext cx="300641" cy="589058"/>
              </a:xfrm>
              <a:prstGeom prst="rect">
                <a:avLst/>
              </a:prstGeom>
            </p:spPr>
          </p:pic>
          <p:pic>
            <p:nvPicPr>
              <p:cNvPr id="63" name="object 26">
                <a:extLst>
                  <a:ext uri="{FF2B5EF4-FFF2-40B4-BE49-F238E27FC236}">
                    <a16:creationId xmlns="" xmlns:a16="http://schemas.microsoft.com/office/drawing/2014/main" id="{07B77421-5DBB-4605-8114-1296EC345D12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05722" y="1138300"/>
                <a:ext cx="6642" cy="2565"/>
              </a:xfrm>
              <a:prstGeom prst="rect">
                <a:avLst/>
              </a:prstGeom>
            </p:spPr>
          </p:pic>
          <p:pic>
            <p:nvPicPr>
              <p:cNvPr id="64" name="object 27">
                <a:extLst>
                  <a:ext uri="{FF2B5EF4-FFF2-40B4-BE49-F238E27FC236}">
                    <a16:creationId xmlns="" xmlns:a16="http://schemas.microsoft.com/office/drawing/2014/main" id="{D69598F2-B798-4A29-8910-7DC7D75FFE07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453760" y="1083891"/>
                <a:ext cx="76104" cy="82643"/>
              </a:xfrm>
              <a:prstGeom prst="rect">
                <a:avLst/>
              </a:prstGeom>
            </p:spPr>
          </p:pic>
          <p:pic>
            <p:nvPicPr>
              <p:cNvPr id="65" name="object 28">
                <a:extLst>
                  <a:ext uri="{FF2B5EF4-FFF2-40B4-BE49-F238E27FC236}">
                    <a16:creationId xmlns="" xmlns:a16="http://schemas.microsoft.com/office/drawing/2014/main" id="{A23CFDF9-BFCC-4130-8CD1-B34D51A9A887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91346" y="1137171"/>
                <a:ext cx="29248" cy="15773"/>
              </a:xfrm>
              <a:prstGeom prst="rect">
                <a:avLst/>
              </a:prstGeom>
            </p:spPr>
          </p:pic>
          <p:sp>
            <p:nvSpPr>
              <p:cNvPr id="66" name="object 29">
                <a:extLst>
                  <a:ext uri="{FF2B5EF4-FFF2-40B4-BE49-F238E27FC236}">
                    <a16:creationId xmlns="" xmlns:a16="http://schemas.microsoft.com/office/drawing/2014/main" id="{00B1508B-44AA-46BE-A28E-3BC20F7DDC85}"/>
                  </a:ext>
                </a:extLst>
              </p:cNvPr>
              <p:cNvSpPr/>
              <p:nvPr/>
            </p:nvSpPr>
            <p:spPr>
              <a:xfrm>
                <a:off x="2532797" y="546162"/>
                <a:ext cx="209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0320">
                    <a:moveTo>
                      <a:pt x="16090" y="0"/>
                    </a:moveTo>
                    <a:lnTo>
                      <a:pt x="10363" y="0"/>
                    </a:lnTo>
                    <a:lnTo>
                      <a:pt x="4635" y="0"/>
                    </a:lnTo>
                    <a:lnTo>
                      <a:pt x="0" y="4533"/>
                    </a:lnTo>
                    <a:lnTo>
                      <a:pt x="0" y="15697"/>
                    </a:lnTo>
                    <a:lnTo>
                      <a:pt x="4635" y="20231"/>
                    </a:lnTo>
                    <a:lnTo>
                      <a:pt x="16090" y="20231"/>
                    </a:lnTo>
                    <a:lnTo>
                      <a:pt x="20726" y="15697"/>
                    </a:lnTo>
                    <a:lnTo>
                      <a:pt x="20726" y="4533"/>
                    </a:lnTo>
                    <a:lnTo>
                      <a:pt x="16090" y="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30">
                <a:extLst>
                  <a:ext uri="{FF2B5EF4-FFF2-40B4-BE49-F238E27FC236}">
                    <a16:creationId xmlns="" xmlns:a16="http://schemas.microsoft.com/office/drawing/2014/main" id="{B1D0A9F6-6521-4612-B807-E657B31C3BE9}"/>
                  </a:ext>
                </a:extLst>
              </p:cNvPr>
              <p:cNvSpPr/>
              <p:nvPr/>
            </p:nvSpPr>
            <p:spPr>
              <a:xfrm>
                <a:off x="2422779" y="551598"/>
                <a:ext cx="128905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28905" h="86995">
                    <a:moveTo>
                      <a:pt x="9779" y="84848"/>
                    </a:moveTo>
                    <a:lnTo>
                      <a:pt x="6121" y="70827"/>
                    </a:lnTo>
                    <a:lnTo>
                      <a:pt x="4025" y="69240"/>
                    </a:lnTo>
                    <a:lnTo>
                      <a:pt x="1981" y="67500"/>
                    </a:lnTo>
                    <a:lnTo>
                      <a:pt x="0" y="65570"/>
                    </a:lnTo>
                    <a:lnTo>
                      <a:pt x="2451" y="82880"/>
                    </a:lnTo>
                    <a:lnTo>
                      <a:pt x="9779" y="84848"/>
                    </a:lnTo>
                    <a:close/>
                  </a:path>
                  <a:path w="128905" h="86995">
                    <a:moveTo>
                      <a:pt x="24650" y="86410"/>
                    </a:moveTo>
                    <a:lnTo>
                      <a:pt x="23406" y="84480"/>
                    </a:lnTo>
                    <a:lnTo>
                      <a:pt x="21894" y="82042"/>
                    </a:lnTo>
                    <a:lnTo>
                      <a:pt x="20256" y="79222"/>
                    </a:lnTo>
                    <a:lnTo>
                      <a:pt x="15798" y="77216"/>
                    </a:lnTo>
                    <a:lnTo>
                      <a:pt x="11290" y="74650"/>
                    </a:lnTo>
                    <a:lnTo>
                      <a:pt x="6959" y="71450"/>
                    </a:lnTo>
                    <a:lnTo>
                      <a:pt x="7823" y="73469"/>
                    </a:lnTo>
                    <a:lnTo>
                      <a:pt x="22682" y="86194"/>
                    </a:lnTo>
                    <a:lnTo>
                      <a:pt x="24650" y="86410"/>
                    </a:lnTo>
                    <a:close/>
                  </a:path>
                  <a:path w="128905" h="86995">
                    <a:moveTo>
                      <a:pt x="125171" y="2095"/>
                    </a:moveTo>
                    <a:lnTo>
                      <a:pt x="123024" y="0"/>
                    </a:lnTo>
                    <a:lnTo>
                      <a:pt x="120370" y="0"/>
                    </a:lnTo>
                    <a:lnTo>
                      <a:pt x="117716" y="0"/>
                    </a:lnTo>
                    <a:lnTo>
                      <a:pt x="115570" y="2095"/>
                    </a:lnTo>
                    <a:lnTo>
                      <a:pt x="115570" y="7277"/>
                    </a:lnTo>
                    <a:lnTo>
                      <a:pt x="117716" y="9372"/>
                    </a:lnTo>
                    <a:lnTo>
                      <a:pt x="123024" y="9372"/>
                    </a:lnTo>
                    <a:lnTo>
                      <a:pt x="125171" y="7277"/>
                    </a:lnTo>
                    <a:lnTo>
                      <a:pt x="125171" y="2095"/>
                    </a:lnTo>
                    <a:close/>
                  </a:path>
                  <a:path w="128905" h="86995">
                    <a:moveTo>
                      <a:pt x="128663" y="23241"/>
                    </a:moveTo>
                    <a:lnTo>
                      <a:pt x="126123" y="24320"/>
                    </a:lnTo>
                    <a:lnTo>
                      <a:pt x="123329" y="24917"/>
                    </a:lnTo>
                    <a:lnTo>
                      <a:pt x="117551" y="24917"/>
                    </a:lnTo>
                    <a:lnTo>
                      <a:pt x="114858" y="24371"/>
                    </a:lnTo>
                    <a:lnTo>
                      <a:pt x="112407" y="23368"/>
                    </a:lnTo>
                    <a:lnTo>
                      <a:pt x="112839" y="34937"/>
                    </a:lnTo>
                    <a:lnTo>
                      <a:pt x="113563" y="58127"/>
                    </a:lnTo>
                    <a:lnTo>
                      <a:pt x="115404" y="57962"/>
                    </a:lnTo>
                    <a:lnTo>
                      <a:pt x="115125" y="56908"/>
                    </a:lnTo>
                    <a:lnTo>
                      <a:pt x="115100" y="56781"/>
                    </a:lnTo>
                    <a:lnTo>
                      <a:pt x="114833" y="56908"/>
                    </a:lnTo>
                    <a:lnTo>
                      <a:pt x="115087" y="56743"/>
                    </a:lnTo>
                    <a:lnTo>
                      <a:pt x="120345" y="54406"/>
                    </a:lnTo>
                    <a:lnTo>
                      <a:pt x="125056" y="55943"/>
                    </a:lnTo>
                    <a:lnTo>
                      <a:pt x="126682" y="56629"/>
                    </a:lnTo>
                    <a:lnTo>
                      <a:pt x="126923" y="54406"/>
                    </a:lnTo>
                    <a:lnTo>
                      <a:pt x="127622" y="47929"/>
                    </a:lnTo>
                    <a:lnTo>
                      <a:pt x="128206" y="40068"/>
                    </a:lnTo>
                    <a:lnTo>
                      <a:pt x="128536" y="32131"/>
                    </a:lnTo>
                    <a:lnTo>
                      <a:pt x="128638" y="24917"/>
                    </a:lnTo>
                    <a:lnTo>
                      <a:pt x="128663" y="23241"/>
                    </a:lnTo>
                    <a:close/>
                  </a:path>
                </a:pathLst>
              </a:custGeom>
              <a:solidFill>
                <a:srgbClr val="FAC6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31">
                <a:extLst>
                  <a:ext uri="{FF2B5EF4-FFF2-40B4-BE49-F238E27FC236}">
                    <a16:creationId xmlns="" xmlns:a16="http://schemas.microsoft.com/office/drawing/2014/main" id="{AC04E83B-2AE9-4DA5-9D1E-A61F75150DB2}"/>
                  </a:ext>
                </a:extLst>
              </p:cNvPr>
              <p:cNvSpPr/>
              <p:nvPr/>
            </p:nvSpPr>
            <p:spPr>
              <a:xfrm>
                <a:off x="2539644" y="579589"/>
                <a:ext cx="82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9684">
                    <a:moveTo>
                      <a:pt x="7531" y="5448"/>
                    </a:moveTo>
                    <a:lnTo>
                      <a:pt x="6858" y="4419"/>
                    </a:lnTo>
                    <a:lnTo>
                      <a:pt x="7264" y="3098"/>
                    </a:lnTo>
                    <a:lnTo>
                      <a:pt x="6794" y="1689"/>
                    </a:lnTo>
                    <a:lnTo>
                      <a:pt x="4076" y="0"/>
                    </a:lnTo>
                    <a:lnTo>
                      <a:pt x="1955" y="495"/>
                    </a:lnTo>
                    <a:lnTo>
                      <a:pt x="25" y="3175"/>
                    </a:lnTo>
                    <a:lnTo>
                      <a:pt x="0" y="4597"/>
                    </a:lnTo>
                    <a:lnTo>
                      <a:pt x="673" y="5626"/>
                    </a:lnTo>
                    <a:lnTo>
                      <a:pt x="266" y="6946"/>
                    </a:lnTo>
                    <a:lnTo>
                      <a:pt x="736" y="8356"/>
                    </a:lnTo>
                    <a:lnTo>
                      <a:pt x="2082" y="9194"/>
                    </a:lnTo>
                    <a:lnTo>
                      <a:pt x="2400" y="9334"/>
                    </a:lnTo>
                    <a:lnTo>
                      <a:pt x="3289" y="8953"/>
                    </a:lnTo>
                    <a:lnTo>
                      <a:pt x="4305" y="8902"/>
                    </a:lnTo>
                    <a:lnTo>
                      <a:pt x="5194" y="9245"/>
                    </a:lnTo>
                    <a:lnTo>
                      <a:pt x="5765" y="8978"/>
                    </a:lnTo>
                    <a:lnTo>
                      <a:pt x="6286" y="8559"/>
                    </a:lnTo>
                    <a:lnTo>
                      <a:pt x="7505" y="6870"/>
                    </a:lnTo>
                    <a:lnTo>
                      <a:pt x="7531" y="5448"/>
                    </a:lnTo>
                    <a:close/>
                  </a:path>
                  <a:path w="8255" h="19684">
                    <a:moveTo>
                      <a:pt x="8255" y="15976"/>
                    </a:moveTo>
                    <a:lnTo>
                      <a:pt x="8140" y="14224"/>
                    </a:lnTo>
                    <a:lnTo>
                      <a:pt x="7086" y="13131"/>
                    </a:lnTo>
                    <a:lnTo>
                      <a:pt x="6972" y="13512"/>
                    </a:lnTo>
                    <a:lnTo>
                      <a:pt x="6794" y="13893"/>
                    </a:lnTo>
                    <a:lnTo>
                      <a:pt x="5384" y="15862"/>
                    </a:lnTo>
                    <a:lnTo>
                      <a:pt x="3149" y="16370"/>
                    </a:lnTo>
                    <a:lnTo>
                      <a:pt x="1320" y="15240"/>
                    </a:lnTo>
                    <a:lnTo>
                      <a:pt x="1117" y="15074"/>
                    </a:lnTo>
                    <a:lnTo>
                      <a:pt x="939" y="14884"/>
                    </a:lnTo>
                    <a:lnTo>
                      <a:pt x="533" y="16256"/>
                    </a:lnTo>
                    <a:lnTo>
                      <a:pt x="1028" y="17729"/>
                    </a:lnTo>
                    <a:lnTo>
                      <a:pt x="3873" y="19481"/>
                    </a:lnTo>
                    <a:lnTo>
                      <a:pt x="6096" y="18973"/>
                    </a:lnTo>
                    <a:lnTo>
                      <a:pt x="8255" y="15976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9" name="object 32">
                <a:extLst>
                  <a:ext uri="{FF2B5EF4-FFF2-40B4-BE49-F238E27FC236}">
                    <a16:creationId xmlns="" xmlns:a16="http://schemas.microsoft.com/office/drawing/2014/main" id="{96BE08B2-B031-4483-BED7-BB9AF4A470A5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228688" y="696068"/>
                <a:ext cx="477389" cy="471623"/>
              </a:xfrm>
              <a:prstGeom prst="rect">
                <a:avLst/>
              </a:prstGeom>
            </p:spPr>
          </p:pic>
          <p:sp>
            <p:nvSpPr>
              <p:cNvPr id="70" name="object 33">
                <a:extLst>
                  <a:ext uri="{FF2B5EF4-FFF2-40B4-BE49-F238E27FC236}">
                    <a16:creationId xmlns="" xmlns:a16="http://schemas.microsoft.com/office/drawing/2014/main" id="{D2A9286C-21A7-4AD4-99F8-5F963A837CCA}"/>
                  </a:ext>
                </a:extLst>
              </p:cNvPr>
              <p:cNvSpPr/>
              <p:nvPr/>
            </p:nvSpPr>
            <p:spPr>
              <a:xfrm>
                <a:off x="2539250" y="588111"/>
                <a:ext cx="889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19684">
                    <a:moveTo>
                      <a:pt x="8089" y="4089"/>
                    </a:moveTo>
                    <a:lnTo>
                      <a:pt x="7747" y="1981"/>
                    </a:lnTo>
                    <a:lnTo>
                      <a:pt x="6146" y="990"/>
                    </a:lnTo>
                    <a:lnTo>
                      <a:pt x="4546" y="0"/>
                    </a:lnTo>
                    <a:lnTo>
                      <a:pt x="2311" y="508"/>
                    </a:lnTo>
                    <a:lnTo>
                      <a:pt x="0" y="3746"/>
                    </a:lnTo>
                    <a:lnTo>
                      <a:pt x="342" y="5867"/>
                    </a:lnTo>
                    <a:lnTo>
                      <a:pt x="3543" y="7835"/>
                    </a:lnTo>
                    <a:lnTo>
                      <a:pt x="5778" y="7327"/>
                    </a:lnTo>
                    <a:lnTo>
                      <a:pt x="8089" y="4089"/>
                    </a:lnTo>
                    <a:close/>
                  </a:path>
                  <a:path w="8889" h="19684">
                    <a:moveTo>
                      <a:pt x="8356" y="16090"/>
                    </a:moveTo>
                    <a:lnTo>
                      <a:pt x="7696" y="14960"/>
                    </a:lnTo>
                    <a:lnTo>
                      <a:pt x="8064" y="13550"/>
                    </a:lnTo>
                    <a:lnTo>
                      <a:pt x="7543" y="12065"/>
                    </a:lnTo>
                    <a:lnTo>
                      <a:pt x="4597" y="10236"/>
                    </a:lnTo>
                    <a:lnTo>
                      <a:pt x="2247" y="10769"/>
                    </a:lnTo>
                    <a:lnTo>
                      <a:pt x="152" y="13690"/>
                    </a:lnTo>
                    <a:lnTo>
                      <a:pt x="101" y="15189"/>
                    </a:lnTo>
                    <a:lnTo>
                      <a:pt x="762" y="16306"/>
                    </a:lnTo>
                    <a:lnTo>
                      <a:pt x="482" y="17399"/>
                    </a:lnTo>
                    <a:lnTo>
                      <a:pt x="723" y="18542"/>
                    </a:lnTo>
                    <a:lnTo>
                      <a:pt x="1435" y="19367"/>
                    </a:lnTo>
                    <a:lnTo>
                      <a:pt x="3594" y="18884"/>
                    </a:lnTo>
                    <a:lnTo>
                      <a:pt x="5537" y="18961"/>
                    </a:lnTo>
                    <a:lnTo>
                      <a:pt x="7086" y="19227"/>
                    </a:lnTo>
                    <a:lnTo>
                      <a:pt x="7366" y="18884"/>
                    </a:lnTo>
                    <a:lnTo>
                      <a:pt x="8305" y="17576"/>
                    </a:lnTo>
                    <a:lnTo>
                      <a:pt x="8356" y="16306"/>
                    </a:lnTo>
                    <a:lnTo>
                      <a:pt x="8356" y="16090"/>
                    </a:lnTo>
                    <a:close/>
                  </a:path>
                </a:pathLst>
              </a:custGeom>
              <a:solidFill>
                <a:srgbClr val="A15B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0" name="object 34">
              <a:extLst>
                <a:ext uri="{FF2B5EF4-FFF2-40B4-BE49-F238E27FC236}">
                  <a16:creationId xmlns="" xmlns:a16="http://schemas.microsoft.com/office/drawing/2014/main" id="{ED2F66A1-5E76-4CA2-857F-066F1D0F0309}"/>
                </a:ext>
              </a:extLst>
            </p:cNvPr>
            <p:cNvSpPr txBox="1"/>
            <p:nvPr/>
          </p:nvSpPr>
          <p:spPr>
            <a:xfrm>
              <a:off x="8088662" y="375659"/>
              <a:ext cx="1648503" cy="443006"/>
            </a:xfrm>
            <a:prstGeom prst="rect">
              <a:avLst/>
            </a:prstGeom>
          </p:spPr>
          <p:txBody>
            <a:bodyPr vert="horz" wrap="square" lIns="0" tIns="28575" rIns="0" bIns="0" rtlCol="0">
              <a:spAutoFit/>
            </a:bodyPr>
            <a:lstStyle/>
            <a:p>
              <a:pPr marL="12700" marR="5080">
                <a:lnSpc>
                  <a:spcPts val="1060"/>
                </a:lnSpc>
                <a:spcBef>
                  <a:spcPts val="225"/>
                </a:spcBef>
              </a:pP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</a:t>
              </a:r>
              <a:r>
                <a:rPr sz="900" spc="13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экономического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sz="900" spc="5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инвестиций </a:t>
              </a:r>
              <a:r>
                <a:rPr sz="90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Самарской</a:t>
              </a:r>
              <a:r>
                <a:rPr sz="900" spc="105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900" spc="-10" dirty="0">
                  <a:solidFill>
                    <a:srgbClr val="1D1D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области</a:t>
              </a:r>
              <a:endParaRPr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386894" y="1705529"/>
            <a:ext cx="5356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Благоприятные природно-климатические условия являются ресурсной базой для развития сельского хозяйства.</a:t>
            </a: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56" y="349323"/>
            <a:ext cx="643128" cy="6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object 34">
            <a:extLst>
              <a:ext uri="{FF2B5EF4-FFF2-40B4-BE49-F238E27FC236}">
                <a16:creationId xmlns="" xmlns:a16="http://schemas.microsoft.com/office/drawing/2014/main" id="{5347BFC9-DD55-4A2D-B9DF-31DD70535395}"/>
              </a:ext>
            </a:extLst>
          </p:cNvPr>
          <p:cNvSpPr txBox="1"/>
          <p:nvPr/>
        </p:nvSpPr>
        <p:spPr>
          <a:xfrm>
            <a:off x="10633166" y="496428"/>
            <a:ext cx="1341209" cy="305853"/>
          </a:xfrm>
          <a:prstGeom prst="rect">
            <a:avLst/>
          </a:prstGeom>
        </p:spPr>
        <p:txBody>
          <a:bodyPr vert="horz" wrap="square" lIns="0" tIns="28575" rIns="0" bIns="0" rtlCol="0" anchor="ctr">
            <a:spAutoFit/>
          </a:bodyPr>
          <a:lstStyle/>
          <a:p>
            <a:pPr marL="12700" marR="5080">
              <a:spcBef>
                <a:spcPts val="225"/>
              </a:spcBef>
            </a:pPr>
            <a:r>
              <a:rPr lang="ru-RU" sz="9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район </a:t>
            </a:r>
            <a:r>
              <a:rPr lang="ru-RU" sz="900" dirty="0" err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Челно-Вершинский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4" y="1931438"/>
            <a:ext cx="4737112" cy="3556535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5AAB7351-4696-4A09-8D25-9B5B6C869834}"/>
              </a:ext>
            </a:extLst>
          </p:cNvPr>
          <p:cNvSpPr/>
          <p:nvPr/>
        </p:nvSpPr>
        <p:spPr>
          <a:xfrm>
            <a:off x="6415884" y="2966788"/>
            <a:ext cx="54736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Расположение района, его транспортная доступность и имеющиеся ресурсы позволяют развивать на территории района добывающую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обрабатывающую промышленность, отрасль производства строительных материалов. 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23911624-83CE-4C8C-943C-A86A722165AE}"/>
              </a:ext>
            </a:extLst>
          </p:cNvPr>
          <p:cNvSpPr/>
          <p:nvPr/>
        </p:nvSpPr>
        <p:spPr>
          <a:xfrm>
            <a:off x="6415884" y="4810451"/>
            <a:ext cx="5960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Благоприятное состояние окружающей среды,  наличие исторических памятников позволяет развивать туристическую сферу, в том числе агротуризм. </a:t>
            </a:r>
          </a:p>
        </p:txBody>
      </p:sp>
      <p:sp>
        <p:nvSpPr>
          <p:cNvPr id="13" name="Прямоугольный треугольник 12">
            <a:extLst>
              <a:ext uri="{FF2B5EF4-FFF2-40B4-BE49-F238E27FC236}">
                <a16:creationId xmlns="" xmlns:a16="http://schemas.microsoft.com/office/drawing/2014/main" id="{C14D76D3-27D8-4076-B46D-0B6E58477C9E}"/>
              </a:ext>
            </a:extLst>
          </p:cNvPr>
          <p:cNvSpPr/>
          <p:nvPr/>
        </p:nvSpPr>
        <p:spPr>
          <a:xfrm flipV="1">
            <a:off x="5338173" y="1541209"/>
            <a:ext cx="839774" cy="839774"/>
          </a:xfrm>
          <a:prstGeom prst="rtTriangl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ый треугольник 77">
            <a:extLst>
              <a:ext uri="{FF2B5EF4-FFF2-40B4-BE49-F238E27FC236}">
                <a16:creationId xmlns="" xmlns:a16="http://schemas.microsoft.com/office/drawing/2014/main" id="{11117E47-B030-48BC-87E5-1083A2F5D499}"/>
              </a:ext>
            </a:extLst>
          </p:cNvPr>
          <p:cNvSpPr/>
          <p:nvPr/>
        </p:nvSpPr>
        <p:spPr>
          <a:xfrm flipV="1">
            <a:off x="5338173" y="2779900"/>
            <a:ext cx="839774" cy="839774"/>
          </a:xfrm>
          <a:prstGeom prst="rtTriangl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ый треугольник 78">
            <a:extLst>
              <a:ext uri="{FF2B5EF4-FFF2-40B4-BE49-F238E27FC236}">
                <a16:creationId xmlns="" xmlns:a16="http://schemas.microsoft.com/office/drawing/2014/main" id="{F458153A-FD99-4BE0-8344-5CB9E024B7C2}"/>
              </a:ext>
            </a:extLst>
          </p:cNvPr>
          <p:cNvSpPr/>
          <p:nvPr/>
        </p:nvSpPr>
        <p:spPr>
          <a:xfrm flipV="1">
            <a:off x="5338173" y="4608799"/>
            <a:ext cx="839774" cy="839774"/>
          </a:xfrm>
          <a:prstGeom prst="rtTriangl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DDF7FF85-47B8-49F1-962A-25ED5A1994EE}"/>
              </a:ext>
            </a:extLst>
          </p:cNvPr>
          <p:cNvSpPr/>
          <p:nvPr/>
        </p:nvSpPr>
        <p:spPr>
          <a:xfrm>
            <a:off x="5388373" y="1582672"/>
            <a:ext cx="316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F4DF506C-9B8F-44B1-94EE-552D45353C9D}"/>
              </a:ext>
            </a:extLst>
          </p:cNvPr>
          <p:cNvSpPr/>
          <p:nvPr/>
        </p:nvSpPr>
        <p:spPr>
          <a:xfrm>
            <a:off x="5388373" y="2814369"/>
            <a:ext cx="316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75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56D61C26-6B01-4288-893B-39822AA5F360}"/>
              </a:ext>
            </a:extLst>
          </p:cNvPr>
          <p:cNvSpPr/>
          <p:nvPr/>
        </p:nvSpPr>
        <p:spPr>
          <a:xfrm>
            <a:off x="5388373" y="4634666"/>
            <a:ext cx="316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589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6">
            <a:extLst>
              <a:ext uri="{FF2B5EF4-FFF2-40B4-BE49-F238E27FC236}">
                <a16:creationId xmlns="" xmlns:a16="http://schemas.microsoft.com/office/drawing/2014/main" id="{FD355094-F80B-521A-5D90-116E45545642}"/>
              </a:ext>
            </a:extLst>
          </p:cNvPr>
          <p:cNvSpPr/>
          <p:nvPr/>
        </p:nvSpPr>
        <p:spPr>
          <a:xfrm>
            <a:off x="979621" y="2260301"/>
            <a:ext cx="2797810" cy="0"/>
          </a:xfrm>
          <a:custGeom>
            <a:avLst/>
            <a:gdLst/>
            <a:ahLst/>
            <a:cxnLst/>
            <a:rect l="l" t="t" r="r" b="b"/>
            <a:pathLst>
              <a:path w="2797810">
                <a:moveTo>
                  <a:pt x="0" y="0"/>
                </a:moveTo>
                <a:lnTo>
                  <a:pt x="2797543" y="0"/>
                </a:lnTo>
              </a:path>
            </a:pathLst>
          </a:custGeom>
          <a:ln w="25400"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6">
            <a:extLst>
              <a:ext uri="{FF2B5EF4-FFF2-40B4-BE49-F238E27FC236}">
                <a16:creationId xmlns="" xmlns:a16="http://schemas.microsoft.com/office/drawing/2014/main" id="{B36DE6F5-F4C7-DBAF-3AF7-F37BE77EBE7B}"/>
              </a:ext>
            </a:extLst>
          </p:cNvPr>
          <p:cNvGrpSpPr/>
          <p:nvPr/>
        </p:nvGrpSpPr>
        <p:grpSpPr>
          <a:xfrm>
            <a:off x="954221" y="513846"/>
            <a:ext cx="629285" cy="688340"/>
            <a:chOff x="2228689" y="511439"/>
            <a:chExt cx="629285" cy="688340"/>
          </a:xfrm>
        </p:grpSpPr>
        <p:pic>
          <p:nvPicPr>
            <p:cNvPr id="45" name="object 7">
              <a:extLst>
                <a:ext uri="{FF2B5EF4-FFF2-40B4-BE49-F238E27FC236}">
                  <a16:creationId xmlns="" xmlns:a16="http://schemas.microsoft.com/office/drawing/2014/main" id="{1702486E-963B-9732-711B-2071DFB01B0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6669" y="511439"/>
              <a:ext cx="313690" cy="572700"/>
            </a:xfrm>
            <a:prstGeom prst="rect">
              <a:avLst/>
            </a:prstGeom>
          </p:spPr>
        </p:pic>
        <p:pic>
          <p:nvPicPr>
            <p:cNvPr id="46" name="object 8">
              <a:extLst>
                <a:ext uri="{FF2B5EF4-FFF2-40B4-BE49-F238E27FC236}">
                  <a16:creationId xmlns="" xmlns:a16="http://schemas.microsoft.com/office/drawing/2014/main" id="{DAAE0CD0-66F3-489B-2E43-26581F61B93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9120" y="693369"/>
              <a:ext cx="33845" cy="6921"/>
            </a:xfrm>
            <a:prstGeom prst="rect">
              <a:avLst/>
            </a:prstGeom>
          </p:spPr>
        </p:pic>
        <p:sp>
          <p:nvSpPr>
            <p:cNvPr id="47" name="object 9">
              <a:extLst>
                <a:ext uri="{FF2B5EF4-FFF2-40B4-BE49-F238E27FC236}">
                  <a16:creationId xmlns="" xmlns:a16="http://schemas.microsoft.com/office/drawing/2014/main" id="{685EC4EC-DA92-BEF6-D3F9-785BFDA1DC09}"/>
                </a:ext>
              </a:extLst>
            </p:cNvPr>
            <p:cNvSpPr/>
            <p:nvPr/>
          </p:nvSpPr>
          <p:spPr>
            <a:xfrm>
              <a:off x="2673055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22224" y="0"/>
                  </a:moveTo>
                  <a:lnTo>
                    <a:pt x="1435" y="14020"/>
                  </a:lnTo>
                  <a:lnTo>
                    <a:pt x="0" y="16992"/>
                  </a:lnTo>
                  <a:lnTo>
                    <a:pt x="304" y="17500"/>
                  </a:lnTo>
                  <a:lnTo>
                    <a:pt x="520" y="17792"/>
                  </a:lnTo>
                  <a:lnTo>
                    <a:pt x="8039" y="30454"/>
                  </a:lnTo>
                  <a:lnTo>
                    <a:pt x="18580" y="31203"/>
                  </a:lnTo>
                  <a:lnTo>
                    <a:pt x="25742" y="26377"/>
                  </a:lnTo>
                  <a:lnTo>
                    <a:pt x="34353" y="22898"/>
                  </a:lnTo>
                  <a:lnTo>
                    <a:pt x="37325" y="21755"/>
                  </a:lnTo>
                  <a:lnTo>
                    <a:pt x="36906" y="21717"/>
                  </a:lnTo>
                  <a:lnTo>
                    <a:pt x="35648" y="21399"/>
                  </a:lnTo>
                  <a:lnTo>
                    <a:pt x="33286" y="20459"/>
                  </a:lnTo>
                  <a:lnTo>
                    <a:pt x="22910" y="15824"/>
                  </a:lnTo>
                  <a:lnTo>
                    <a:pt x="23228" y="2387"/>
                  </a:lnTo>
                  <a:lnTo>
                    <a:pt x="23329" y="2082"/>
                  </a:lnTo>
                  <a:lnTo>
                    <a:pt x="23274" y="533"/>
                  </a:lnTo>
                  <a:lnTo>
                    <a:pt x="22948" y="177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0">
              <a:extLst>
                <a:ext uri="{FF2B5EF4-FFF2-40B4-BE49-F238E27FC236}">
                  <a16:creationId xmlns="" xmlns:a16="http://schemas.microsoft.com/office/drawing/2014/main" id="{6AA2FCD3-B31E-26E7-4999-F3A64DE41CC9}"/>
                </a:ext>
              </a:extLst>
            </p:cNvPr>
            <p:cNvSpPr/>
            <p:nvPr/>
          </p:nvSpPr>
          <p:spPr>
            <a:xfrm>
              <a:off x="262125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419" y="48958"/>
                  </a:moveTo>
                  <a:lnTo>
                    <a:pt x="1054" y="49390"/>
                  </a:lnTo>
                  <a:lnTo>
                    <a:pt x="660" y="49987"/>
                  </a:lnTo>
                  <a:lnTo>
                    <a:pt x="0" y="51092"/>
                  </a:lnTo>
                  <a:lnTo>
                    <a:pt x="9737" y="55077"/>
                  </a:lnTo>
                  <a:lnTo>
                    <a:pt x="19010" y="55954"/>
                  </a:lnTo>
                  <a:lnTo>
                    <a:pt x="26080" y="55276"/>
                  </a:lnTo>
                  <a:lnTo>
                    <a:pt x="29034" y="54635"/>
                  </a:lnTo>
                  <a:lnTo>
                    <a:pt x="32582" y="53149"/>
                  </a:lnTo>
                  <a:lnTo>
                    <a:pt x="15398" y="53136"/>
                  </a:lnTo>
                  <a:lnTo>
                    <a:pt x="8928" y="53098"/>
                  </a:lnTo>
                  <a:lnTo>
                    <a:pt x="2481" y="48996"/>
                  </a:lnTo>
                  <a:lnTo>
                    <a:pt x="639" y="48983"/>
                  </a:lnTo>
                  <a:lnTo>
                    <a:pt x="419" y="48958"/>
                  </a:lnTo>
                  <a:close/>
                </a:path>
                <a:path w="99694" h="56515">
                  <a:moveTo>
                    <a:pt x="33993" y="52565"/>
                  </a:moveTo>
                  <a:lnTo>
                    <a:pt x="23088" y="52565"/>
                  </a:lnTo>
                  <a:lnTo>
                    <a:pt x="17627" y="53149"/>
                  </a:lnTo>
                  <a:lnTo>
                    <a:pt x="32582" y="53149"/>
                  </a:lnTo>
                  <a:lnTo>
                    <a:pt x="33993" y="52565"/>
                  </a:lnTo>
                  <a:close/>
                </a:path>
                <a:path w="99694" h="56515">
                  <a:moveTo>
                    <a:pt x="17749" y="53136"/>
                  </a:moveTo>
                  <a:close/>
                </a:path>
                <a:path w="99694" h="56515">
                  <a:moveTo>
                    <a:pt x="51828" y="0"/>
                  </a:moveTo>
                  <a:lnTo>
                    <a:pt x="50101" y="952"/>
                  </a:lnTo>
                  <a:lnTo>
                    <a:pt x="37906" y="4600"/>
                  </a:lnTo>
                  <a:lnTo>
                    <a:pt x="31548" y="7894"/>
                  </a:lnTo>
                  <a:lnTo>
                    <a:pt x="28964" y="12705"/>
                  </a:lnTo>
                  <a:lnTo>
                    <a:pt x="28092" y="20904"/>
                  </a:lnTo>
                  <a:lnTo>
                    <a:pt x="21497" y="35381"/>
                  </a:lnTo>
                  <a:lnTo>
                    <a:pt x="14197" y="43786"/>
                  </a:lnTo>
                  <a:lnTo>
                    <a:pt x="7427" y="47757"/>
                  </a:lnTo>
                  <a:lnTo>
                    <a:pt x="2425" y="48933"/>
                  </a:lnTo>
                  <a:lnTo>
                    <a:pt x="9524" y="53098"/>
                  </a:lnTo>
                  <a:lnTo>
                    <a:pt x="17749" y="53136"/>
                  </a:lnTo>
                  <a:lnTo>
                    <a:pt x="23088" y="52565"/>
                  </a:lnTo>
                  <a:lnTo>
                    <a:pt x="33993" y="52565"/>
                  </a:lnTo>
                  <a:lnTo>
                    <a:pt x="50520" y="31584"/>
                  </a:lnTo>
                  <a:lnTo>
                    <a:pt x="51059" y="29730"/>
                  </a:lnTo>
                  <a:lnTo>
                    <a:pt x="51625" y="28244"/>
                  </a:lnTo>
                  <a:lnTo>
                    <a:pt x="52053" y="28244"/>
                  </a:lnTo>
                  <a:lnTo>
                    <a:pt x="52933" y="26555"/>
                  </a:lnTo>
                  <a:lnTo>
                    <a:pt x="53884" y="23850"/>
                  </a:lnTo>
                  <a:lnTo>
                    <a:pt x="54038" y="23482"/>
                  </a:lnTo>
                  <a:lnTo>
                    <a:pt x="60439" y="13703"/>
                  </a:lnTo>
                  <a:lnTo>
                    <a:pt x="72389" y="11976"/>
                  </a:lnTo>
                  <a:lnTo>
                    <a:pt x="73926" y="11658"/>
                  </a:lnTo>
                  <a:lnTo>
                    <a:pt x="78730" y="11658"/>
                  </a:lnTo>
                  <a:lnTo>
                    <a:pt x="76551" y="9258"/>
                  </a:lnTo>
                  <a:lnTo>
                    <a:pt x="70281" y="9258"/>
                  </a:lnTo>
                  <a:lnTo>
                    <a:pt x="61252" y="6324"/>
                  </a:lnTo>
                  <a:lnTo>
                    <a:pt x="53873" y="1752"/>
                  </a:lnTo>
                  <a:lnTo>
                    <a:pt x="51828" y="0"/>
                  </a:lnTo>
                  <a:close/>
                </a:path>
                <a:path w="99694" h="56515">
                  <a:moveTo>
                    <a:pt x="1663" y="48475"/>
                  </a:moveTo>
                  <a:lnTo>
                    <a:pt x="1320" y="48983"/>
                  </a:lnTo>
                  <a:lnTo>
                    <a:pt x="749" y="48996"/>
                  </a:lnTo>
                  <a:lnTo>
                    <a:pt x="2481" y="48996"/>
                  </a:lnTo>
                  <a:lnTo>
                    <a:pt x="1663" y="48475"/>
                  </a:lnTo>
                  <a:close/>
                </a:path>
                <a:path w="99694" h="56515">
                  <a:moveTo>
                    <a:pt x="78730" y="11658"/>
                  </a:moveTo>
                  <a:lnTo>
                    <a:pt x="73926" y="11658"/>
                  </a:lnTo>
                  <a:lnTo>
                    <a:pt x="74739" y="11836"/>
                  </a:lnTo>
                  <a:lnTo>
                    <a:pt x="75323" y="12471"/>
                  </a:lnTo>
                  <a:lnTo>
                    <a:pt x="75222" y="13436"/>
                  </a:lnTo>
                  <a:lnTo>
                    <a:pt x="75031" y="14071"/>
                  </a:lnTo>
                  <a:lnTo>
                    <a:pt x="74688" y="28384"/>
                  </a:lnTo>
                  <a:lnTo>
                    <a:pt x="86537" y="32727"/>
                  </a:lnTo>
                  <a:lnTo>
                    <a:pt x="88823" y="33705"/>
                  </a:lnTo>
                  <a:lnTo>
                    <a:pt x="90919" y="33731"/>
                  </a:lnTo>
                  <a:lnTo>
                    <a:pt x="96164" y="31102"/>
                  </a:lnTo>
                  <a:lnTo>
                    <a:pt x="96296" y="30568"/>
                  </a:lnTo>
                  <a:lnTo>
                    <a:pt x="90373" y="30568"/>
                  </a:lnTo>
                  <a:lnTo>
                    <a:pt x="89179" y="30518"/>
                  </a:lnTo>
                  <a:lnTo>
                    <a:pt x="87600" y="29845"/>
                  </a:lnTo>
                  <a:lnTo>
                    <a:pt x="77812" y="26174"/>
                  </a:lnTo>
                  <a:lnTo>
                    <a:pt x="78029" y="17399"/>
                  </a:lnTo>
                  <a:lnTo>
                    <a:pt x="78041" y="14782"/>
                  </a:lnTo>
                  <a:lnTo>
                    <a:pt x="78892" y="11836"/>
                  </a:lnTo>
                  <a:lnTo>
                    <a:pt x="78730" y="11658"/>
                  </a:lnTo>
                  <a:close/>
                </a:path>
                <a:path w="99694" h="56515">
                  <a:moveTo>
                    <a:pt x="96856" y="17424"/>
                  </a:moveTo>
                  <a:lnTo>
                    <a:pt x="91503" y="17424"/>
                  </a:lnTo>
                  <a:lnTo>
                    <a:pt x="92990" y="17729"/>
                  </a:lnTo>
                  <a:lnTo>
                    <a:pt x="95453" y="20497"/>
                  </a:lnTo>
                  <a:lnTo>
                    <a:pt x="94825" y="23926"/>
                  </a:lnTo>
                  <a:lnTo>
                    <a:pt x="94699" y="24523"/>
                  </a:lnTo>
                  <a:lnTo>
                    <a:pt x="94340" y="25717"/>
                  </a:lnTo>
                  <a:lnTo>
                    <a:pt x="94094" y="26708"/>
                  </a:lnTo>
                  <a:lnTo>
                    <a:pt x="93141" y="29184"/>
                  </a:lnTo>
                  <a:lnTo>
                    <a:pt x="90373" y="30568"/>
                  </a:lnTo>
                  <a:lnTo>
                    <a:pt x="96296" y="30568"/>
                  </a:lnTo>
                  <a:lnTo>
                    <a:pt x="97291" y="26555"/>
                  </a:lnTo>
                  <a:lnTo>
                    <a:pt x="99161" y="20078"/>
                  </a:lnTo>
                  <a:lnTo>
                    <a:pt x="96856" y="17424"/>
                  </a:lnTo>
                  <a:close/>
                </a:path>
                <a:path w="99694" h="56515">
                  <a:moveTo>
                    <a:pt x="52053" y="28244"/>
                  </a:moveTo>
                  <a:lnTo>
                    <a:pt x="51625" y="28244"/>
                  </a:lnTo>
                  <a:lnTo>
                    <a:pt x="51274" y="29184"/>
                  </a:lnTo>
                  <a:lnTo>
                    <a:pt x="50863" y="30530"/>
                  </a:lnTo>
                  <a:lnTo>
                    <a:pt x="52053" y="28244"/>
                  </a:lnTo>
                  <a:close/>
                </a:path>
                <a:path w="99694" h="56515">
                  <a:moveTo>
                    <a:pt x="92151" y="14211"/>
                  </a:moveTo>
                  <a:lnTo>
                    <a:pt x="88836" y="14719"/>
                  </a:lnTo>
                  <a:lnTo>
                    <a:pt x="88260" y="14871"/>
                  </a:lnTo>
                  <a:lnTo>
                    <a:pt x="85839" y="15595"/>
                  </a:lnTo>
                  <a:lnTo>
                    <a:pt x="84099" y="17399"/>
                  </a:lnTo>
                  <a:lnTo>
                    <a:pt x="80429" y="17945"/>
                  </a:lnTo>
                  <a:lnTo>
                    <a:pt x="78358" y="18110"/>
                  </a:lnTo>
                  <a:lnTo>
                    <a:pt x="78930" y="21450"/>
                  </a:lnTo>
                  <a:lnTo>
                    <a:pt x="80340" y="23926"/>
                  </a:lnTo>
                  <a:lnTo>
                    <a:pt x="81902" y="25717"/>
                  </a:lnTo>
                  <a:lnTo>
                    <a:pt x="85940" y="25349"/>
                  </a:lnTo>
                  <a:lnTo>
                    <a:pt x="85636" y="25044"/>
                  </a:lnTo>
                  <a:lnTo>
                    <a:pt x="85229" y="24523"/>
                  </a:lnTo>
                  <a:lnTo>
                    <a:pt x="86296" y="23850"/>
                  </a:lnTo>
                  <a:lnTo>
                    <a:pt x="85483" y="22580"/>
                  </a:lnTo>
                  <a:lnTo>
                    <a:pt x="85255" y="21513"/>
                  </a:lnTo>
                  <a:lnTo>
                    <a:pt x="86220" y="18986"/>
                  </a:lnTo>
                  <a:lnTo>
                    <a:pt x="88711" y="17945"/>
                  </a:lnTo>
                  <a:lnTo>
                    <a:pt x="89347" y="17767"/>
                  </a:lnTo>
                  <a:lnTo>
                    <a:pt x="91503" y="17424"/>
                  </a:lnTo>
                  <a:lnTo>
                    <a:pt x="96856" y="17424"/>
                  </a:lnTo>
                  <a:lnTo>
                    <a:pt x="94640" y="14871"/>
                  </a:lnTo>
                  <a:lnTo>
                    <a:pt x="92151" y="14211"/>
                  </a:lnTo>
                  <a:close/>
                </a:path>
                <a:path w="99694" h="56515">
                  <a:moveTo>
                    <a:pt x="78099" y="14581"/>
                  </a:moveTo>
                  <a:lnTo>
                    <a:pt x="78041" y="14782"/>
                  </a:lnTo>
                  <a:lnTo>
                    <a:pt x="78099" y="14581"/>
                  </a:lnTo>
                  <a:close/>
                </a:path>
                <a:path w="99694" h="56515">
                  <a:moveTo>
                    <a:pt x="78162" y="14363"/>
                  </a:moveTo>
                  <a:lnTo>
                    <a:pt x="78099" y="14581"/>
                  </a:lnTo>
                  <a:lnTo>
                    <a:pt x="78162" y="14363"/>
                  </a:lnTo>
                  <a:close/>
                </a:path>
                <a:path w="99694" h="56515">
                  <a:moveTo>
                    <a:pt x="74282" y="8432"/>
                  </a:moveTo>
                  <a:lnTo>
                    <a:pt x="71843" y="8953"/>
                  </a:lnTo>
                  <a:lnTo>
                    <a:pt x="71259" y="9042"/>
                  </a:lnTo>
                  <a:lnTo>
                    <a:pt x="70281" y="9258"/>
                  </a:lnTo>
                  <a:lnTo>
                    <a:pt x="76551" y="9258"/>
                  </a:lnTo>
                  <a:lnTo>
                    <a:pt x="76136" y="8801"/>
                  </a:lnTo>
                  <a:lnTo>
                    <a:pt x="74282" y="8432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1">
              <a:extLst>
                <a:ext uri="{FF2B5EF4-FFF2-40B4-BE49-F238E27FC236}">
                  <a16:creationId xmlns="" xmlns:a16="http://schemas.microsoft.com/office/drawing/2014/main" id="{4FC0ADAF-0FC6-17DB-DEB8-5BFF2AF9E1CC}"/>
                </a:ext>
              </a:extLst>
            </p:cNvPr>
            <p:cNvSpPr/>
            <p:nvPr/>
          </p:nvSpPr>
          <p:spPr>
            <a:xfrm>
              <a:off x="2700616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8966" y="15722"/>
                  </a:moveTo>
                  <a:lnTo>
                    <a:pt x="8382" y="15595"/>
                  </a:lnTo>
                  <a:lnTo>
                    <a:pt x="7785" y="15405"/>
                  </a:lnTo>
                  <a:lnTo>
                    <a:pt x="7162" y="15138"/>
                  </a:lnTo>
                  <a:lnTo>
                    <a:pt x="3251" y="13703"/>
                  </a:lnTo>
                  <a:lnTo>
                    <a:pt x="0" y="9829"/>
                  </a:lnTo>
                  <a:lnTo>
                    <a:pt x="1612" y="11950"/>
                  </a:lnTo>
                  <a:lnTo>
                    <a:pt x="5067" y="15773"/>
                  </a:lnTo>
                  <a:lnTo>
                    <a:pt x="8966" y="15722"/>
                  </a:lnTo>
                  <a:close/>
                </a:path>
                <a:path w="16510" h="15875">
                  <a:moveTo>
                    <a:pt x="16040" y="3187"/>
                  </a:moveTo>
                  <a:lnTo>
                    <a:pt x="11963" y="0"/>
                  </a:lnTo>
                  <a:lnTo>
                    <a:pt x="11036" y="12"/>
                  </a:lnTo>
                  <a:lnTo>
                    <a:pt x="9982" y="177"/>
                  </a:lnTo>
                  <a:lnTo>
                    <a:pt x="9258" y="393"/>
                  </a:lnTo>
                  <a:lnTo>
                    <a:pt x="6858" y="1397"/>
                  </a:lnTo>
                  <a:lnTo>
                    <a:pt x="5892" y="3924"/>
                  </a:lnTo>
                  <a:lnTo>
                    <a:pt x="6121" y="4991"/>
                  </a:lnTo>
                  <a:lnTo>
                    <a:pt x="6934" y="6261"/>
                  </a:lnTo>
                  <a:lnTo>
                    <a:pt x="5359" y="7264"/>
                  </a:lnTo>
                  <a:lnTo>
                    <a:pt x="5638" y="7632"/>
                  </a:lnTo>
                  <a:lnTo>
                    <a:pt x="4584" y="7759"/>
                  </a:lnTo>
                  <a:lnTo>
                    <a:pt x="4343" y="7912"/>
                  </a:lnTo>
                  <a:lnTo>
                    <a:pt x="2451" y="8026"/>
                  </a:lnTo>
                  <a:lnTo>
                    <a:pt x="5041" y="11061"/>
                  </a:lnTo>
                  <a:lnTo>
                    <a:pt x="8077" y="12192"/>
                  </a:lnTo>
                  <a:lnTo>
                    <a:pt x="9715" y="12890"/>
                  </a:lnTo>
                  <a:lnTo>
                    <a:pt x="10998" y="12979"/>
                  </a:lnTo>
                  <a:lnTo>
                    <a:pt x="13779" y="11595"/>
                  </a:lnTo>
                  <a:lnTo>
                    <a:pt x="14732" y="9118"/>
                  </a:lnTo>
                  <a:lnTo>
                    <a:pt x="15354" y="6858"/>
                  </a:lnTo>
                  <a:lnTo>
                    <a:pt x="16040" y="3187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2">
              <a:extLst>
                <a:ext uri="{FF2B5EF4-FFF2-40B4-BE49-F238E27FC236}">
                  <a16:creationId xmlns="" xmlns:a16="http://schemas.microsoft.com/office/drawing/2014/main" id="{91A1521B-664A-8EC1-26EA-474B9407781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2397" y="666851"/>
              <a:ext cx="12280" cy="12775"/>
            </a:xfrm>
            <a:prstGeom prst="rect">
              <a:avLst/>
            </a:prstGeom>
          </p:spPr>
        </p:pic>
        <p:pic>
          <p:nvPicPr>
            <p:cNvPr id="51" name="object 13">
              <a:extLst>
                <a:ext uri="{FF2B5EF4-FFF2-40B4-BE49-F238E27FC236}">
                  <a16:creationId xmlns="" xmlns:a16="http://schemas.microsoft.com/office/drawing/2014/main" id="{EA1EB914-C4FB-BF18-AEB8-A8F4D9DAC33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9644" y="610693"/>
              <a:ext cx="239269" cy="557584"/>
            </a:xfrm>
            <a:prstGeom prst="rect">
              <a:avLst/>
            </a:prstGeom>
          </p:spPr>
        </p:pic>
        <p:sp>
          <p:nvSpPr>
            <p:cNvPr id="52" name="object 14">
              <a:extLst>
                <a:ext uri="{FF2B5EF4-FFF2-40B4-BE49-F238E27FC236}">
                  <a16:creationId xmlns="" xmlns:a16="http://schemas.microsoft.com/office/drawing/2014/main" id="{AB6A7C5D-EB82-5D0D-DD7B-6B74925EF2FF}"/>
                </a:ext>
              </a:extLst>
            </p:cNvPr>
            <p:cNvSpPr/>
            <p:nvPr/>
          </p:nvSpPr>
          <p:spPr>
            <a:xfrm>
              <a:off x="2548255" y="1092783"/>
              <a:ext cx="138430" cy="107314"/>
            </a:xfrm>
            <a:custGeom>
              <a:avLst/>
              <a:gdLst/>
              <a:ahLst/>
              <a:cxnLst/>
              <a:rect l="l" t="t" r="r" b="b"/>
              <a:pathLst>
                <a:path w="138430" h="107315">
                  <a:moveTo>
                    <a:pt x="39662" y="65532"/>
                  </a:moveTo>
                  <a:lnTo>
                    <a:pt x="39408" y="65633"/>
                  </a:lnTo>
                  <a:lnTo>
                    <a:pt x="39662" y="65532"/>
                  </a:lnTo>
                  <a:close/>
                </a:path>
                <a:path w="138430" h="107315">
                  <a:moveTo>
                    <a:pt x="94475" y="99415"/>
                  </a:moveTo>
                  <a:lnTo>
                    <a:pt x="94005" y="96596"/>
                  </a:lnTo>
                  <a:lnTo>
                    <a:pt x="82740" y="91719"/>
                  </a:lnTo>
                  <a:lnTo>
                    <a:pt x="74968" y="87261"/>
                  </a:lnTo>
                  <a:lnTo>
                    <a:pt x="70472" y="84010"/>
                  </a:lnTo>
                  <a:lnTo>
                    <a:pt x="69011" y="82753"/>
                  </a:lnTo>
                  <a:lnTo>
                    <a:pt x="61239" y="77101"/>
                  </a:lnTo>
                  <a:lnTo>
                    <a:pt x="60363" y="76466"/>
                  </a:lnTo>
                  <a:lnTo>
                    <a:pt x="54394" y="77101"/>
                  </a:lnTo>
                  <a:lnTo>
                    <a:pt x="51752" y="76047"/>
                  </a:lnTo>
                  <a:lnTo>
                    <a:pt x="49504" y="74803"/>
                  </a:lnTo>
                  <a:lnTo>
                    <a:pt x="47599" y="73482"/>
                  </a:lnTo>
                  <a:lnTo>
                    <a:pt x="32804" y="73406"/>
                  </a:lnTo>
                  <a:lnTo>
                    <a:pt x="20218" y="70878"/>
                  </a:lnTo>
                  <a:lnTo>
                    <a:pt x="15544" y="69278"/>
                  </a:lnTo>
                  <a:lnTo>
                    <a:pt x="11468" y="67894"/>
                  </a:lnTo>
                  <a:lnTo>
                    <a:pt x="8191" y="66446"/>
                  </a:lnTo>
                  <a:lnTo>
                    <a:pt x="4267" y="69278"/>
                  </a:lnTo>
                  <a:lnTo>
                    <a:pt x="12" y="67945"/>
                  </a:lnTo>
                  <a:lnTo>
                    <a:pt x="11633" y="76936"/>
                  </a:lnTo>
                  <a:lnTo>
                    <a:pt x="22161" y="78193"/>
                  </a:lnTo>
                  <a:lnTo>
                    <a:pt x="34429" y="82448"/>
                  </a:lnTo>
                  <a:lnTo>
                    <a:pt x="39611" y="94386"/>
                  </a:lnTo>
                  <a:lnTo>
                    <a:pt x="47320" y="106972"/>
                  </a:lnTo>
                  <a:lnTo>
                    <a:pt x="52349" y="104927"/>
                  </a:lnTo>
                  <a:lnTo>
                    <a:pt x="64465" y="101612"/>
                  </a:lnTo>
                  <a:lnTo>
                    <a:pt x="74422" y="99987"/>
                  </a:lnTo>
                  <a:lnTo>
                    <a:pt x="81153" y="99466"/>
                  </a:lnTo>
                  <a:lnTo>
                    <a:pt x="83629" y="99415"/>
                  </a:lnTo>
                  <a:lnTo>
                    <a:pt x="94475" y="99415"/>
                  </a:lnTo>
                  <a:close/>
                </a:path>
                <a:path w="138430" h="107315">
                  <a:moveTo>
                    <a:pt x="109677" y="21996"/>
                  </a:moveTo>
                  <a:lnTo>
                    <a:pt x="108851" y="18707"/>
                  </a:lnTo>
                  <a:lnTo>
                    <a:pt x="108254" y="16344"/>
                  </a:lnTo>
                  <a:lnTo>
                    <a:pt x="102768" y="14528"/>
                  </a:lnTo>
                  <a:lnTo>
                    <a:pt x="105422" y="4635"/>
                  </a:lnTo>
                  <a:lnTo>
                    <a:pt x="106667" y="0"/>
                  </a:lnTo>
                  <a:lnTo>
                    <a:pt x="96037" y="4635"/>
                  </a:lnTo>
                  <a:lnTo>
                    <a:pt x="93891" y="4584"/>
                  </a:lnTo>
                  <a:lnTo>
                    <a:pt x="89776" y="5372"/>
                  </a:lnTo>
                  <a:lnTo>
                    <a:pt x="87172" y="8394"/>
                  </a:lnTo>
                  <a:lnTo>
                    <a:pt x="89395" y="14528"/>
                  </a:lnTo>
                  <a:lnTo>
                    <a:pt x="89496" y="16344"/>
                  </a:lnTo>
                  <a:lnTo>
                    <a:pt x="89141" y="22644"/>
                  </a:lnTo>
                  <a:lnTo>
                    <a:pt x="98628" y="18707"/>
                  </a:lnTo>
                  <a:lnTo>
                    <a:pt x="102501" y="19710"/>
                  </a:lnTo>
                  <a:lnTo>
                    <a:pt x="104368" y="22707"/>
                  </a:lnTo>
                  <a:lnTo>
                    <a:pt x="106311" y="22009"/>
                  </a:lnTo>
                  <a:lnTo>
                    <a:pt x="109677" y="21996"/>
                  </a:lnTo>
                  <a:close/>
                </a:path>
                <a:path w="138430" h="107315">
                  <a:moveTo>
                    <a:pt x="138023" y="59182"/>
                  </a:moveTo>
                  <a:lnTo>
                    <a:pt x="126695" y="59499"/>
                  </a:lnTo>
                  <a:lnTo>
                    <a:pt x="125907" y="51371"/>
                  </a:lnTo>
                  <a:lnTo>
                    <a:pt x="119138" y="47904"/>
                  </a:lnTo>
                  <a:lnTo>
                    <a:pt x="113474" y="47396"/>
                  </a:lnTo>
                  <a:lnTo>
                    <a:pt x="111379" y="47218"/>
                  </a:lnTo>
                  <a:lnTo>
                    <a:pt x="107683" y="47396"/>
                  </a:lnTo>
                  <a:lnTo>
                    <a:pt x="107759" y="42214"/>
                  </a:lnTo>
                  <a:lnTo>
                    <a:pt x="107835" y="37807"/>
                  </a:lnTo>
                  <a:lnTo>
                    <a:pt x="98717" y="37807"/>
                  </a:lnTo>
                  <a:lnTo>
                    <a:pt x="94627" y="37338"/>
                  </a:lnTo>
                  <a:lnTo>
                    <a:pt x="90385" y="39535"/>
                  </a:lnTo>
                  <a:lnTo>
                    <a:pt x="87033" y="42214"/>
                  </a:lnTo>
                  <a:lnTo>
                    <a:pt x="82575" y="40208"/>
                  </a:lnTo>
                  <a:lnTo>
                    <a:pt x="80276" y="38836"/>
                  </a:lnTo>
                  <a:lnTo>
                    <a:pt x="78841" y="41262"/>
                  </a:lnTo>
                  <a:lnTo>
                    <a:pt x="76708" y="43853"/>
                  </a:lnTo>
                  <a:lnTo>
                    <a:pt x="73609" y="45605"/>
                  </a:lnTo>
                  <a:lnTo>
                    <a:pt x="64338" y="51435"/>
                  </a:lnTo>
                  <a:lnTo>
                    <a:pt x="63500" y="59499"/>
                  </a:lnTo>
                  <a:lnTo>
                    <a:pt x="63385" y="63042"/>
                  </a:lnTo>
                  <a:lnTo>
                    <a:pt x="63207" y="64033"/>
                  </a:lnTo>
                  <a:lnTo>
                    <a:pt x="66306" y="67449"/>
                  </a:lnTo>
                  <a:lnTo>
                    <a:pt x="70421" y="66725"/>
                  </a:lnTo>
                  <a:lnTo>
                    <a:pt x="70789" y="78308"/>
                  </a:lnTo>
                  <a:lnTo>
                    <a:pt x="74663" y="83375"/>
                  </a:lnTo>
                  <a:lnTo>
                    <a:pt x="79121" y="84531"/>
                  </a:lnTo>
                  <a:lnTo>
                    <a:pt x="81267" y="84340"/>
                  </a:lnTo>
                  <a:lnTo>
                    <a:pt x="91948" y="93345"/>
                  </a:lnTo>
                  <a:lnTo>
                    <a:pt x="99225" y="93992"/>
                  </a:lnTo>
                  <a:lnTo>
                    <a:pt x="103365" y="90957"/>
                  </a:lnTo>
                  <a:lnTo>
                    <a:pt x="104686" y="88900"/>
                  </a:lnTo>
                  <a:lnTo>
                    <a:pt x="105943" y="84645"/>
                  </a:lnTo>
                  <a:lnTo>
                    <a:pt x="105638" y="84340"/>
                  </a:lnTo>
                  <a:lnTo>
                    <a:pt x="102958" y="81661"/>
                  </a:lnTo>
                  <a:lnTo>
                    <a:pt x="112077" y="81826"/>
                  </a:lnTo>
                  <a:lnTo>
                    <a:pt x="112141" y="81661"/>
                  </a:lnTo>
                  <a:lnTo>
                    <a:pt x="114122" y="76949"/>
                  </a:lnTo>
                  <a:lnTo>
                    <a:pt x="128663" y="77444"/>
                  </a:lnTo>
                  <a:lnTo>
                    <a:pt x="129641" y="76949"/>
                  </a:lnTo>
                  <a:lnTo>
                    <a:pt x="135686" y="73926"/>
                  </a:lnTo>
                  <a:lnTo>
                    <a:pt x="137896" y="69519"/>
                  </a:lnTo>
                  <a:lnTo>
                    <a:pt x="138010" y="67449"/>
                  </a:lnTo>
                  <a:lnTo>
                    <a:pt x="138023" y="66725"/>
                  </a:lnTo>
                  <a:lnTo>
                    <a:pt x="138023" y="59499"/>
                  </a:lnTo>
                  <a:lnTo>
                    <a:pt x="138023" y="59182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>
              <a:extLst>
                <a:ext uri="{FF2B5EF4-FFF2-40B4-BE49-F238E27FC236}">
                  <a16:creationId xmlns="" xmlns:a16="http://schemas.microsoft.com/office/drawing/2014/main" id="{23682C1E-2C52-0175-2D4A-026AAC8B45C1}"/>
                </a:ext>
              </a:extLst>
            </p:cNvPr>
            <p:cNvSpPr/>
            <p:nvPr/>
          </p:nvSpPr>
          <p:spPr>
            <a:xfrm>
              <a:off x="2553347" y="1096479"/>
              <a:ext cx="156210" cy="97790"/>
            </a:xfrm>
            <a:custGeom>
              <a:avLst/>
              <a:gdLst/>
              <a:ahLst/>
              <a:cxnLst/>
              <a:rect l="l" t="t" r="r" b="b"/>
              <a:pathLst>
                <a:path w="156210" h="97790">
                  <a:moveTo>
                    <a:pt x="78854" y="91643"/>
                  </a:moveTo>
                  <a:lnTo>
                    <a:pt x="49771" y="78752"/>
                  </a:lnTo>
                  <a:lnTo>
                    <a:pt x="42240" y="73647"/>
                  </a:lnTo>
                  <a:lnTo>
                    <a:pt x="35814" y="71120"/>
                  </a:lnTo>
                  <a:lnTo>
                    <a:pt x="32969" y="70129"/>
                  </a:lnTo>
                  <a:lnTo>
                    <a:pt x="24599" y="69786"/>
                  </a:lnTo>
                  <a:lnTo>
                    <a:pt x="17018" y="67894"/>
                  </a:lnTo>
                  <a:lnTo>
                    <a:pt x="11595" y="66103"/>
                  </a:lnTo>
                  <a:lnTo>
                    <a:pt x="8102" y="65239"/>
                  </a:lnTo>
                  <a:lnTo>
                    <a:pt x="4826" y="64071"/>
                  </a:lnTo>
                  <a:lnTo>
                    <a:pt x="2476" y="63157"/>
                  </a:lnTo>
                  <a:lnTo>
                    <a:pt x="1930" y="63461"/>
                  </a:lnTo>
                  <a:lnTo>
                    <a:pt x="1066" y="63893"/>
                  </a:lnTo>
                  <a:lnTo>
                    <a:pt x="0" y="64211"/>
                  </a:lnTo>
                  <a:lnTo>
                    <a:pt x="11811" y="69748"/>
                  </a:lnTo>
                  <a:lnTo>
                    <a:pt x="21640" y="70739"/>
                  </a:lnTo>
                  <a:lnTo>
                    <a:pt x="33274" y="75450"/>
                  </a:lnTo>
                  <a:lnTo>
                    <a:pt x="42075" y="95567"/>
                  </a:lnTo>
                  <a:lnTo>
                    <a:pt x="45212" y="97777"/>
                  </a:lnTo>
                  <a:lnTo>
                    <a:pt x="42227" y="86931"/>
                  </a:lnTo>
                  <a:lnTo>
                    <a:pt x="48996" y="87083"/>
                  </a:lnTo>
                  <a:lnTo>
                    <a:pt x="61087" y="88265"/>
                  </a:lnTo>
                  <a:lnTo>
                    <a:pt x="70523" y="89776"/>
                  </a:lnTo>
                  <a:lnTo>
                    <a:pt x="76657" y="91084"/>
                  </a:lnTo>
                  <a:lnTo>
                    <a:pt x="78854" y="91643"/>
                  </a:lnTo>
                  <a:close/>
                </a:path>
                <a:path w="156210" h="97790">
                  <a:moveTo>
                    <a:pt x="95986" y="101"/>
                  </a:moveTo>
                  <a:lnTo>
                    <a:pt x="91859" y="1778"/>
                  </a:lnTo>
                  <a:lnTo>
                    <a:pt x="91109" y="7988"/>
                  </a:lnTo>
                  <a:lnTo>
                    <a:pt x="87045" y="10807"/>
                  </a:lnTo>
                  <a:lnTo>
                    <a:pt x="84747" y="15354"/>
                  </a:lnTo>
                  <a:lnTo>
                    <a:pt x="90576" y="13589"/>
                  </a:lnTo>
                  <a:lnTo>
                    <a:pt x="94043" y="12636"/>
                  </a:lnTo>
                  <a:lnTo>
                    <a:pt x="95758" y="5778"/>
                  </a:lnTo>
                  <a:lnTo>
                    <a:pt x="95986" y="101"/>
                  </a:lnTo>
                  <a:close/>
                </a:path>
                <a:path w="156210" h="97790">
                  <a:moveTo>
                    <a:pt x="99593" y="85204"/>
                  </a:moveTo>
                  <a:lnTo>
                    <a:pt x="93624" y="81432"/>
                  </a:lnTo>
                  <a:lnTo>
                    <a:pt x="87020" y="75768"/>
                  </a:lnTo>
                  <a:lnTo>
                    <a:pt x="82308" y="74510"/>
                  </a:lnTo>
                  <a:lnTo>
                    <a:pt x="85445" y="87718"/>
                  </a:lnTo>
                  <a:lnTo>
                    <a:pt x="94564" y="86779"/>
                  </a:lnTo>
                  <a:lnTo>
                    <a:pt x="99593" y="85204"/>
                  </a:lnTo>
                  <a:close/>
                </a:path>
                <a:path w="156210" h="97790">
                  <a:moveTo>
                    <a:pt x="112306" y="22301"/>
                  </a:moveTo>
                  <a:lnTo>
                    <a:pt x="82550" y="22301"/>
                  </a:lnTo>
                  <a:lnTo>
                    <a:pt x="76695" y="22301"/>
                  </a:lnTo>
                  <a:lnTo>
                    <a:pt x="77609" y="23774"/>
                  </a:lnTo>
                  <a:lnTo>
                    <a:pt x="78193" y="25412"/>
                  </a:lnTo>
                  <a:lnTo>
                    <a:pt x="78117" y="27076"/>
                  </a:lnTo>
                  <a:lnTo>
                    <a:pt x="101257" y="24536"/>
                  </a:lnTo>
                  <a:lnTo>
                    <a:pt x="112306" y="22301"/>
                  </a:lnTo>
                  <a:close/>
                </a:path>
                <a:path w="156210" h="97790">
                  <a:moveTo>
                    <a:pt x="129463" y="61785"/>
                  </a:moveTo>
                  <a:lnTo>
                    <a:pt x="127101" y="55816"/>
                  </a:lnTo>
                  <a:lnTo>
                    <a:pt x="121132" y="58166"/>
                  </a:lnTo>
                  <a:lnTo>
                    <a:pt x="126949" y="60680"/>
                  </a:lnTo>
                  <a:lnTo>
                    <a:pt x="125539" y="63982"/>
                  </a:lnTo>
                  <a:lnTo>
                    <a:pt x="85356" y="51854"/>
                  </a:lnTo>
                  <a:lnTo>
                    <a:pt x="84442" y="51092"/>
                  </a:lnTo>
                  <a:lnTo>
                    <a:pt x="83870" y="50622"/>
                  </a:lnTo>
                  <a:lnTo>
                    <a:pt x="74917" y="44335"/>
                  </a:lnTo>
                  <a:lnTo>
                    <a:pt x="70662" y="40881"/>
                  </a:lnTo>
                  <a:lnTo>
                    <a:pt x="85293" y="39928"/>
                  </a:lnTo>
                  <a:lnTo>
                    <a:pt x="94881" y="42608"/>
                  </a:lnTo>
                  <a:lnTo>
                    <a:pt x="87490" y="44335"/>
                  </a:lnTo>
                  <a:lnTo>
                    <a:pt x="86080" y="47790"/>
                  </a:lnTo>
                  <a:lnTo>
                    <a:pt x="88747" y="51092"/>
                  </a:lnTo>
                  <a:lnTo>
                    <a:pt x="92202" y="52197"/>
                  </a:lnTo>
                  <a:lnTo>
                    <a:pt x="104787" y="47485"/>
                  </a:lnTo>
                  <a:lnTo>
                    <a:pt x="113271" y="51092"/>
                  </a:lnTo>
                  <a:lnTo>
                    <a:pt x="107454" y="57696"/>
                  </a:lnTo>
                  <a:lnTo>
                    <a:pt x="100063" y="57543"/>
                  </a:lnTo>
                  <a:lnTo>
                    <a:pt x="113118" y="59893"/>
                  </a:lnTo>
                  <a:lnTo>
                    <a:pt x="116420" y="57696"/>
                  </a:lnTo>
                  <a:lnTo>
                    <a:pt x="119710" y="55499"/>
                  </a:lnTo>
                  <a:lnTo>
                    <a:pt x="126479" y="50622"/>
                  </a:lnTo>
                  <a:lnTo>
                    <a:pt x="118160" y="47485"/>
                  </a:lnTo>
                  <a:lnTo>
                    <a:pt x="115633" y="46532"/>
                  </a:lnTo>
                  <a:lnTo>
                    <a:pt x="115112" y="46380"/>
                  </a:lnTo>
                  <a:lnTo>
                    <a:pt x="103835" y="43078"/>
                  </a:lnTo>
                  <a:lnTo>
                    <a:pt x="99745" y="46380"/>
                  </a:lnTo>
                  <a:lnTo>
                    <a:pt x="102425" y="40246"/>
                  </a:lnTo>
                  <a:lnTo>
                    <a:pt x="101866" y="39928"/>
                  </a:lnTo>
                  <a:lnTo>
                    <a:pt x="101473" y="39700"/>
                  </a:lnTo>
                  <a:lnTo>
                    <a:pt x="95821" y="36474"/>
                  </a:lnTo>
                  <a:lnTo>
                    <a:pt x="86855" y="35534"/>
                  </a:lnTo>
                  <a:lnTo>
                    <a:pt x="82613" y="38366"/>
                  </a:lnTo>
                  <a:lnTo>
                    <a:pt x="78689" y="39700"/>
                  </a:lnTo>
                  <a:lnTo>
                    <a:pt x="75552" y="38773"/>
                  </a:lnTo>
                  <a:lnTo>
                    <a:pt x="73482" y="37604"/>
                  </a:lnTo>
                  <a:lnTo>
                    <a:pt x="72199" y="39217"/>
                  </a:lnTo>
                  <a:lnTo>
                    <a:pt x="70561" y="40754"/>
                  </a:lnTo>
                  <a:lnTo>
                    <a:pt x="68503" y="41922"/>
                  </a:lnTo>
                  <a:lnTo>
                    <a:pt x="68199" y="42113"/>
                  </a:lnTo>
                  <a:lnTo>
                    <a:pt x="67703" y="42481"/>
                  </a:lnTo>
                  <a:lnTo>
                    <a:pt x="68046" y="44577"/>
                  </a:lnTo>
                  <a:lnTo>
                    <a:pt x="66890" y="46532"/>
                  </a:lnTo>
                  <a:lnTo>
                    <a:pt x="65163" y="51257"/>
                  </a:lnTo>
                  <a:lnTo>
                    <a:pt x="72555" y="51092"/>
                  </a:lnTo>
                  <a:lnTo>
                    <a:pt x="72402" y="63792"/>
                  </a:lnTo>
                  <a:lnTo>
                    <a:pt x="70040" y="61302"/>
                  </a:lnTo>
                  <a:lnTo>
                    <a:pt x="69405" y="71043"/>
                  </a:lnTo>
                  <a:lnTo>
                    <a:pt x="72872" y="76390"/>
                  </a:lnTo>
                  <a:lnTo>
                    <a:pt x="77901" y="82054"/>
                  </a:lnTo>
                  <a:lnTo>
                    <a:pt x="77266" y="75768"/>
                  </a:lnTo>
                  <a:lnTo>
                    <a:pt x="76327" y="67906"/>
                  </a:lnTo>
                  <a:lnTo>
                    <a:pt x="72580" y="63995"/>
                  </a:lnTo>
                  <a:lnTo>
                    <a:pt x="89535" y="64147"/>
                  </a:lnTo>
                  <a:lnTo>
                    <a:pt x="94665" y="71018"/>
                  </a:lnTo>
                  <a:lnTo>
                    <a:pt x="101193" y="72351"/>
                  </a:lnTo>
                  <a:lnTo>
                    <a:pt x="106845" y="71018"/>
                  </a:lnTo>
                  <a:lnTo>
                    <a:pt x="109181" y="69964"/>
                  </a:lnTo>
                  <a:lnTo>
                    <a:pt x="122110" y="71069"/>
                  </a:lnTo>
                  <a:lnTo>
                    <a:pt x="124218" y="69964"/>
                  </a:lnTo>
                  <a:lnTo>
                    <a:pt x="126949" y="68541"/>
                  </a:lnTo>
                  <a:lnTo>
                    <a:pt x="127990" y="67983"/>
                  </a:lnTo>
                  <a:lnTo>
                    <a:pt x="129438" y="64147"/>
                  </a:lnTo>
                  <a:lnTo>
                    <a:pt x="129463" y="61785"/>
                  </a:lnTo>
                  <a:close/>
                </a:path>
                <a:path w="156210" h="97790">
                  <a:moveTo>
                    <a:pt x="155714" y="5283"/>
                  </a:moveTo>
                  <a:lnTo>
                    <a:pt x="155232" y="0"/>
                  </a:lnTo>
                  <a:lnTo>
                    <a:pt x="137668" y="9588"/>
                  </a:lnTo>
                  <a:lnTo>
                    <a:pt x="120777" y="15976"/>
                  </a:lnTo>
                  <a:lnTo>
                    <a:pt x="86080" y="22212"/>
                  </a:lnTo>
                  <a:lnTo>
                    <a:pt x="112712" y="22212"/>
                  </a:lnTo>
                  <a:lnTo>
                    <a:pt x="120230" y="20688"/>
                  </a:lnTo>
                  <a:lnTo>
                    <a:pt x="133070" y="17183"/>
                  </a:lnTo>
                  <a:lnTo>
                    <a:pt x="137795" y="15646"/>
                  </a:lnTo>
                  <a:lnTo>
                    <a:pt x="155714" y="5283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16">
              <a:extLst>
                <a:ext uri="{FF2B5EF4-FFF2-40B4-BE49-F238E27FC236}">
                  <a16:creationId xmlns="" xmlns:a16="http://schemas.microsoft.com/office/drawing/2014/main" id="{B1279B92-DA67-4134-AE0C-BE0AD32F19B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3959" y="1138300"/>
              <a:ext cx="6642" cy="2565"/>
            </a:xfrm>
            <a:prstGeom prst="rect">
              <a:avLst/>
            </a:prstGeom>
          </p:spPr>
        </p:pic>
        <p:pic>
          <p:nvPicPr>
            <p:cNvPr id="55" name="object 17">
              <a:extLst>
                <a:ext uri="{FF2B5EF4-FFF2-40B4-BE49-F238E27FC236}">
                  <a16:creationId xmlns="" xmlns:a16="http://schemas.microsoft.com/office/drawing/2014/main" id="{65906B94-1389-1DDF-92A0-89B936BC64C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6455" y="1083891"/>
              <a:ext cx="76104" cy="82643"/>
            </a:xfrm>
            <a:prstGeom prst="rect">
              <a:avLst/>
            </a:prstGeom>
          </p:spPr>
        </p:pic>
        <p:pic>
          <p:nvPicPr>
            <p:cNvPr id="56" name="object 18">
              <a:extLst>
                <a:ext uri="{FF2B5EF4-FFF2-40B4-BE49-F238E27FC236}">
                  <a16:creationId xmlns="" xmlns:a16="http://schemas.microsoft.com/office/drawing/2014/main" id="{DB07808D-52F8-8DE5-2CC5-5D20B395F14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5742" y="1137170"/>
              <a:ext cx="29248" cy="15773"/>
            </a:xfrm>
            <a:prstGeom prst="rect">
              <a:avLst/>
            </a:prstGeom>
          </p:spPr>
        </p:pic>
        <p:pic>
          <p:nvPicPr>
            <p:cNvPr id="57" name="object 19">
              <a:extLst>
                <a:ext uri="{FF2B5EF4-FFF2-40B4-BE49-F238E27FC236}">
                  <a16:creationId xmlns="" xmlns:a16="http://schemas.microsoft.com/office/drawing/2014/main" id="{988CA873-70EC-665C-CA14-E0B296352E0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43159" y="1040348"/>
              <a:ext cx="314471" cy="127342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="" xmlns:a16="http://schemas.microsoft.com/office/drawing/2014/main" id="{CD0743B2-511B-80D0-BBEB-6A1DEB1A56B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3345" y="693369"/>
              <a:ext cx="33858" cy="6921"/>
            </a:xfrm>
            <a:prstGeom prst="rect">
              <a:avLst/>
            </a:prstGeom>
          </p:spPr>
        </p:pic>
        <p:sp>
          <p:nvSpPr>
            <p:cNvPr id="59" name="object 21">
              <a:extLst>
                <a:ext uri="{FF2B5EF4-FFF2-40B4-BE49-F238E27FC236}">
                  <a16:creationId xmlns="" xmlns:a16="http://schemas.microsoft.com/office/drawing/2014/main" id="{5B803722-519C-A1DA-0FA1-23EE423F21FA}"/>
                </a:ext>
              </a:extLst>
            </p:cNvPr>
            <p:cNvSpPr/>
            <p:nvPr/>
          </p:nvSpPr>
          <p:spPr>
            <a:xfrm>
              <a:off x="2375940" y="654591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5100" y="0"/>
                  </a:moveTo>
                  <a:lnTo>
                    <a:pt x="14376" y="177"/>
                  </a:lnTo>
                  <a:lnTo>
                    <a:pt x="14040" y="533"/>
                  </a:lnTo>
                  <a:lnTo>
                    <a:pt x="13995" y="2082"/>
                  </a:lnTo>
                  <a:lnTo>
                    <a:pt x="14096" y="2387"/>
                  </a:lnTo>
                  <a:lnTo>
                    <a:pt x="14414" y="15824"/>
                  </a:lnTo>
                  <a:lnTo>
                    <a:pt x="4038" y="20459"/>
                  </a:lnTo>
                  <a:lnTo>
                    <a:pt x="1676" y="21399"/>
                  </a:lnTo>
                  <a:lnTo>
                    <a:pt x="419" y="21717"/>
                  </a:lnTo>
                  <a:lnTo>
                    <a:pt x="0" y="21755"/>
                  </a:lnTo>
                  <a:lnTo>
                    <a:pt x="2971" y="22898"/>
                  </a:lnTo>
                  <a:lnTo>
                    <a:pt x="11582" y="26377"/>
                  </a:lnTo>
                  <a:lnTo>
                    <a:pt x="18745" y="31203"/>
                  </a:lnTo>
                  <a:lnTo>
                    <a:pt x="29286" y="30454"/>
                  </a:lnTo>
                  <a:lnTo>
                    <a:pt x="36804" y="17792"/>
                  </a:lnTo>
                  <a:lnTo>
                    <a:pt x="37020" y="17500"/>
                  </a:lnTo>
                  <a:lnTo>
                    <a:pt x="37325" y="16992"/>
                  </a:lnTo>
                  <a:lnTo>
                    <a:pt x="35890" y="14020"/>
                  </a:lnTo>
                  <a:lnTo>
                    <a:pt x="35255" y="12192"/>
                  </a:lnTo>
                  <a:lnTo>
                    <a:pt x="35090" y="11798"/>
                  </a:lnTo>
                  <a:lnTo>
                    <a:pt x="29946" y="3937"/>
                  </a:lnTo>
                  <a:lnTo>
                    <a:pt x="21666" y="1346"/>
                  </a:lnTo>
                  <a:lnTo>
                    <a:pt x="18046" y="533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2">
              <a:extLst>
                <a:ext uri="{FF2B5EF4-FFF2-40B4-BE49-F238E27FC236}">
                  <a16:creationId xmlns="" xmlns:a16="http://schemas.microsoft.com/office/drawing/2014/main" id="{E31DAF71-99E7-3FD4-A02A-804849FF0747}"/>
                </a:ext>
              </a:extLst>
            </p:cNvPr>
            <p:cNvSpPr/>
            <p:nvPr/>
          </p:nvSpPr>
          <p:spPr>
            <a:xfrm>
              <a:off x="2365904" y="642910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4" h="56515">
                  <a:moveTo>
                    <a:pt x="74412" y="28244"/>
                  </a:moveTo>
                  <a:lnTo>
                    <a:pt x="47536" y="28244"/>
                  </a:lnTo>
                  <a:lnTo>
                    <a:pt x="48152" y="29870"/>
                  </a:lnTo>
                  <a:lnTo>
                    <a:pt x="48641" y="31584"/>
                  </a:lnTo>
                  <a:lnTo>
                    <a:pt x="70167" y="54635"/>
                  </a:lnTo>
                  <a:lnTo>
                    <a:pt x="73079" y="55276"/>
                  </a:lnTo>
                  <a:lnTo>
                    <a:pt x="80146" y="55954"/>
                  </a:lnTo>
                  <a:lnTo>
                    <a:pt x="89418" y="55077"/>
                  </a:lnTo>
                  <a:lnTo>
                    <a:pt x="94132" y="53149"/>
                  </a:lnTo>
                  <a:lnTo>
                    <a:pt x="81340" y="53136"/>
                  </a:lnTo>
                  <a:lnTo>
                    <a:pt x="76073" y="52565"/>
                  </a:lnTo>
                  <a:lnTo>
                    <a:pt x="90545" y="52565"/>
                  </a:lnTo>
                  <a:lnTo>
                    <a:pt x="96735" y="48933"/>
                  </a:lnTo>
                  <a:lnTo>
                    <a:pt x="91734" y="47757"/>
                  </a:lnTo>
                  <a:lnTo>
                    <a:pt x="84964" y="43786"/>
                  </a:lnTo>
                  <a:lnTo>
                    <a:pt x="77663" y="35381"/>
                  </a:lnTo>
                  <a:lnTo>
                    <a:pt x="74412" y="28244"/>
                  </a:lnTo>
                  <a:close/>
                </a:path>
                <a:path w="99694" h="56515">
                  <a:moveTo>
                    <a:pt x="69951" y="54597"/>
                  </a:moveTo>
                  <a:lnTo>
                    <a:pt x="70127" y="54635"/>
                  </a:lnTo>
                  <a:lnTo>
                    <a:pt x="69951" y="54597"/>
                  </a:lnTo>
                  <a:close/>
                </a:path>
                <a:path w="99694" h="56515">
                  <a:moveTo>
                    <a:pt x="97497" y="48475"/>
                  </a:moveTo>
                  <a:lnTo>
                    <a:pt x="90233" y="53098"/>
                  </a:lnTo>
                  <a:lnTo>
                    <a:pt x="81534" y="53149"/>
                  </a:lnTo>
                  <a:lnTo>
                    <a:pt x="94132" y="53149"/>
                  </a:lnTo>
                  <a:lnTo>
                    <a:pt x="99161" y="51092"/>
                  </a:lnTo>
                  <a:lnTo>
                    <a:pt x="98501" y="49987"/>
                  </a:lnTo>
                  <a:lnTo>
                    <a:pt x="98107" y="49390"/>
                  </a:lnTo>
                  <a:lnTo>
                    <a:pt x="98686" y="48996"/>
                  </a:lnTo>
                  <a:lnTo>
                    <a:pt x="97840" y="48983"/>
                  </a:lnTo>
                  <a:lnTo>
                    <a:pt x="97497" y="48475"/>
                  </a:lnTo>
                  <a:close/>
                </a:path>
                <a:path w="99694" h="56515">
                  <a:moveTo>
                    <a:pt x="81412" y="53136"/>
                  </a:moveTo>
                  <a:close/>
                </a:path>
                <a:path w="99694" h="56515">
                  <a:moveTo>
                    <a:pt x="90545" y="52565"/>
                  </a:moveTo>
                  <a:lnTo>
                    <a:pt x="76073" y="52565"/>
                  </a:lnTo>
                  <a:lnTo>
                    <a:pt x="81412" y="53136"/>
                  </a:lnTo>
                  <a:lnTo>
                    <a:pt x="89636" y="53098"/>
                  </a:lnTo>
                  <a:lnTo>
                    <a:pt x="90545" y="52565"/>
                  </a:lnTo>
                  <a:close/>
                </a:path>
                <a:path w="99694" h="56515">
                  <a:moveTo>
                    <a:pt x="98742" y="48958"/>
                  </a:moveTo>
                  <a:lnTo>
                    <a:pt x="98412" y="48996"/>
                  </a:lnTo>
                  <a:lnTo>
                    <a:pt x="98686" y="48996"/>
                  </a:lnTo>
                  <a:close/>
                </a:path>
                <a:path w="99694" h="56515">
                  <a:moveTo>
                    <a:pt x="7010" y="14211"/>
                  </a:moveTo>
                  <a:lnTo>
                    <a:pt x="4521" y="14871"/>
                  </a:lnTo>
                  <a:lnTo>
                    <a:pt x="0" y="20078"/>
                  </a:lnTo>
                  <a:lnTo>
                    <a:pt x="1911" y="26708"/>
                  </a:lnTo>
                  <a:lnTo>
                    <a:pt x="2997" y="31102"/>
                  </a:lnTo>
                  <a:lnTo>
                    <a:pt x="8242" y="33731"/>
                  </a:lnTo>
                  <a:lnTo>
                    <a:pt x="10337" y="33705"/>
                  </a:lnTo>
                  <a:lnTo>
                    <a:pt x="12623" y="32727"/>
                  </a:lnTo>
                  <a:lnTo>
                    <a:pt x="18513" y="30568"/>
                  </a:lnTo>
                  <a:lnTo>
                    <a:pt x="8788" y="30568"/>
                  </a:lnTo>
                  <a:lnTo>
                    <a:pt x="6019" y="29184"/>
                  </a:lnTo>
                  <a:lnTo>
                    <a:pt x="5067" y="26708"/>
                  </a:lnTo>
                  <a:lnTo>
                    <a:pt x="4820" y="25717"/>
                  </a:lnTo>
                  <a:lnTo>
                    <a:pt x="4461" y="24523"/>
                  </a:lnTo>
                  <a:lnTo>
                    <a:pt x="3708" y="20497"/>
                  </a:lnTo>
                  <a:lnTo>
                    <a:pt x="6086" y="17767"/>
                  </a:lnTo>
                  <a:lnTo>
                    <a:pt x="7658" y="17424"/>
                  </a:lnTo>
                  <a:lnTo>
                    <a:pt x="15220" y="17424"/>
                  </a:lnTo>
                  <a:lnTo>
                    <a:pt x="15062" y="17399"/>
                  </a:lnTo>
                  <a:lnTo>
                    <a:pt x="13322" y="15595"/>
                  </a:lnTo>
                  <a:lnTo>
                    <a:pt x="10858" y="14859"/>
                  </a:lnTo>
                  <a:lnTo>
                    <a:pt x="10325" y="14719"/>
                  </a:lnTo>
                  <a:lnTo>
                    <a:pt x="7010" y="14211"/>
                  </a:lnTo>
                  <a:close/>
                </a:path>
                <a:path w="99694" h="56515">
                  <a:moveTo>
                    <a:pt x="24131" y="14363"/>
                  </a:moveTo>
                  <a:lnTo>
                    <a:pt x="21056" y="14363"/>
                  </a:lnTo>
                  <a:lnTo>
                    <a:pt x="21132" y="14782"/>
                  </a:lnTo>
                  <a:lnTo>
                    <a:pt x="21131" y="17399"/>
                  </a:lnTo>
                  <a:lnTo>
                    <a:pt x="21348" y="26174"/>
                  </a:lnTo>
                  <a:lnTo>
                    <a:pt x="11493" y="29870"/>
                  </a:lnTo>
                  <a:lnTo>
                    <a:pt x="9982" y="30518"/>
                  </a:lnTo>
                  <a:lnTo>
                    <a:pt x="8788" y="30568"/>
                  </a:lnTo>
                  <a:lnTo>
                    <a:pt x="18513" y="30568"/>
                  </a:lnTo>
                  <a:lnTo>
                    <a:pt x="24472" y="28384"/>
                  </a:lnTo>
                  <a:lnTo>
                    <a:pt x="24131" y="14363"/>
                  </a:lnTo>
                  <a:close/>
                </a:path>
                <a:path w="99694" h="56515">
                  <a:moveTo>
                    <a:pt x="69634" y="11658"/>
                  </a:moveTo>
                  <a:lnTo>
                    <a:pt x="25234" y="11658"/>
                  </a:lnTo>
                  <a:lnTo>
                    <a:pt x="26771" y="11976"/>
                  </a:lnTo>
                  <a:lnTo>
                    <a:pt x="38722" y="13703"/>
                  </a:lnTo>
                  <a:lnTo>
                    <a:pt x="45123" y="23482"/>
                  </a:lnTo>
                  <a:lnTo>
                    <a:pt x="45306" y="23926"/>
                  </a:lnTo>
                  <a:lnTo>
                    <a:pt x="46228" y="26555"/>
                  </a:lnTo>
                  <a:lnTo>
                    <a:pt x="48298" y="30530"/>
                  </a:lnTo>
                  <a:lnTo>
                    <a:pt x="48069" y="29730"/>
                  </a:lnTo>
                  <a:lnTo>
                    <a:pt x="47811" y="28968"/>
                  </a:lnTo>
                  <a:lnTo>
                    <a:pt x="47536" y="28244"/>
                  </a:lnTo>
                  <a:lnTo>
                    <a:pt x="74412" y="28244"/>
                  </a:lnTo>
                  <a:lnTo>
                    <a:pt x="71069" y="20904"/>
                  </a:lnTo>
                  <a:lnTo>
                    <a:pt x="70196" y="12705"/>
                  </a:lnTo>
                  <a:lnTo>
                    <a:pt x="69634" y="11658"/>
                  </a:lnTo>
                  <a:close/>
                </a:path>
                <a:path w="99694" h="56515">
                  <a:moveTo>
                    <a:pt x="17181" y="17729"/>
                  </a:moveTo>
                  <a:lnTo>
                    <a:pt x="9677" y="17729"/>
                  </a:lnTo>
                  <a:lnTo>
                    <a:pt x="9855" y="17767"/>
                  </a:lnTo>
                  <a:lnTo>
                    <a:pt x="10541" y="17970"/>
                  </a:lnTo>
                  <a:lnTo>
                    <a:pt x="12941" y="18986"/>
                  </a:lnTo>
                  <a:lnTo>
                    <a:pt x="13906" y="21513"/>
                  </a:lnTo>
                  <a:lnTo>
                    <a:pt x="13677" y="22580"/>
                  </a:lnTo>
                  <a:lnTo>
                    <a:pt x="13100" y="23482"/>
                  </a:lnTo>
                  <a:lnTo>
                    <a:pt x="12985" y="23926"/>
                  </a:lnTo>
                  <a:lnTo>
                    <a:pt x="13931" y="24523"/>
                  </a:lnTo>
                  <a:lnTo>
                    <a:pt x="13525" y="25044"/>
                  </a:lnTo>
                  <a:lnTo>
                    <a:pt x="13220" y="25349"/>
                  </a:lnTo>
                  <a:lnTo>
                    <a:pt x="17259" y="25717"/>
                  </a:lnTo>
                  <a:lnTo>
                    <a:pt x="18821" y="23926"/>
                  </a:lnTo>
                  <a:lnTo>
                    <a:pt x="20231" y="21450"/>
                  </a:lnTo>
                  <a:lnTo>
                    <a:pt x="20802" y="18110"/>
                  </a:lnTo>
                  <a:lnTo>
                    <a:pt x="18732" y="17945"/>
                  </a:lnTo>
                  <a:lnTo>
                    <a:pt x="17181" y="17729"/>
                  </a:lnTo>
                  <a:close/>
                </a:path>
                <a:path w="99694" h="56515">
                  <a:moveTo>
                    <a:pt x="9761" y="17752"/>
                  </a:moveTo>
                  <a:close/>
                </a:path>
                <a:path w="99694" h="56515">
                  <a:moveTo>
                    <a:pt x="15220" y="17424"/>
                  </a:moveTo>
                  <a:lnTo>
                    <a:pt x="7658" y="17424"/>
                  </a:lnTo>
                  <a:lnTo>
                    <a:pt x="9761" y="17752"/>
                  </a:lnTo>
                  <a:lnTo>
                    <a:pt x="17181" y="17729"/>
                  </a:lnTo>
                  <a:lnTo>
                    <a:pt x="15220" y="17424"/>
                  </a:lnTo>
                  <a:close/>
                </a:path>
                <a:path w="99694" h="56515">
                  <a:moveTo>
                    <a:pt x="21061" y="14579"/>
                  </a:moveTo>
                  <a:lnTo>
                    <a:pt x="21066" y="14782"/>
                  </a:lnTo>
                  <a:lnTo>
                    <a:pt x="21061" y="14579"/>
                  </a:lnTo>
                  <a:close/>
                </a:path>
                <a:path w="99694" h="56515">
                  <a:moveTo>
                    <a:pt x="24879" y="8432"/>
                  </a:moveTo>
                  <a:lnTo>
                    <a:pt x="23025" y="8801"/>
                  </a:lnTo>
                  <a:lnTo>
                    <a:pt x="20430" y="11658"/>
                  </a:lnTo>
                  <a:lnTo>
                    <a:pt x="20309" y="11976"/>
                  </a:lnTo>
                  <a:lnTo>
                    <a:pt x="21061" y="14579"/>
                  </a:lnTo>
                  <a:lnTo>
                    <a:pt x="21056" y="14363"/>
                  </a:lnTo>
                  <a:lnTo>
                    <a:pt x="24131" y="14363"/>
                  </a:lnTo>
                  <a:lnTo>
                    <a:pt x="24019" y="13703"/>
                  </a:lnTo>
                  <a:lnTo>
                    <a:pt x="23939" y="13436"/>
                  </a:lnTo>
                  <a:lnTo>
                    <a:pt x="23837" y="12471"/>
                  </a:lnTo>
                  <a:lnTo>
                    <a:pt x="24422" y="11836"/>
                  </a:lnTo>
                  <a:lnTo>
                    <a:pt x="25234" y="11658"/>
                  </a:lnTo>
                  <a:lnTo>
                    <a:pt x="69634" y="11658"/>
                  </a:lnTo>
                  <a:lnTo>
                    <a:pt x="68345" y="9258"/>
                  </a:lnTo>
                  <a:lnTo>
                    <a:pt x="28879" y="9258"/>
                  </a:lnTo>
                  <a:lnTo>
                    <a:pt x="27901" y="9042"/>
                  </a:lnTo>
                  <a:lnTo>
                    <a:pt x="27317" y="8953"/>
                  </a:lnTo>
                  <a:lnTo>
                    <a:pt x="24879" y="8432"/>
                  </a:lnTo>
                  <a:close/>
                </a:path>
                <a:path w="99694" h="56515">
                  <a:moveTo>
                    <a:pt x="47332" y="0"/>
                  </a:moveTo>
                  <a:lnTo>
                    <a:pt x="45288" y="1752"/>
                  </a:lnTo>
                  <a:lnTo>
                    <a:pt x="37909" y="6324"/>
                  </a:lnTo>
                  <a:lnTo>
                    <a:pt x="28879" y="9258"/>
                  </a:lnTo>
                  <a:lnTo>
                    <a:pt x="68345" y="9258"/>
                  </a:lnTo>
                  <a:lnTo>
                    <a:pt x="67613" y="7894"/>
                  </a:lnTo>
                  <a:lnTo>
                    <a:pt x="61255" y="4600"/>
                  </a:lnTo>
                  <a:lnTo>
                    <a:pt x="49060" y="952"/>
                  </a:lnTo>
                  <a:lnTo>
                    <a:pt x="47332" y="0"/>
                  </a:lnTo>
                  <a:close/>
                </a:path>
              </a:pathLst>
            </a:custGeom>
            <a:solidFill>
              <a:srgbClr val="9DD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3">
              <a:extLst>
                <a:ext uri="{FF2B5EF4-FFF2-40B4-BE49-F238E27FC236}">
                  <a16:creationId xmlns="" xmlns:a16="http://schemas.microsoft.com/office/drawing/2014/main" id="{65315CAE-6486-E01F-34F2-BBF485F0B198}"/>
                </a:ext>
              </a:extLst>
            </p:cNvPr>
            <p:cNvSpPr/>
            <p:nvPr/>
          </p:nvSpPr>
          <p:spPr>
            <a:xfrm>
              <a:off x="2369654" y="6605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589" y="8026"/>
                  </a:moveTo>
                  <a:lnTo>
                    <a:pt x="12687" y="7912"/>
                  </a:lnTo>
                  <a:lnTo>
                    <a:pt x="11772" y="7797"/>
                  </a:lnTo>
                  <a:lnTo>
                    <a:pt x="11455" y="7759"/>
                  </a:lnTo>
                  <a:lnTo>
                    <a:pt x="10401" y="7632"/>
                  </a:lnTo>
                  <a:lnTo>
                    <a:pt x="10680" y="7264"/>
                  </a:lnTo>
                  <a:lnTo>
                    <a:pt x="9105" y="6261"/>
                  </a:lnTo>
                  <a:lnTo>
                    <a:pt x="9918" y="4991"/>
                  </a:lnTo>
                  <a:lnTo>
                    <a:pt x="10147" y="3924"/>
                  </a:lnTo>
                  <a:lnTo>
                    <a:pt x="9182" y="1397"/>
                  </a:lnTo>
                  <a:lnTo>
                    <a:pt x="6781" y="393"/>
                  </a:lnTo>
                  <a:lnTo>
                    <a:pt x="5842" y="139"/>
                  </a:lnTo>
                  <a:lnTo>
                    <a:pt x="5003" y="12"/>
                  </a:lnTo>
                  <a:lnTo>
                    <a:pt x="4076" y="0"/>
                  </a:lnTo>
                  <a:lnTo>
                    <a:pt x="3251" y="177"/>
                  </a:lnTo>
                  <a:lnTo>
                    <a:pt x="2527" y="482"/>
                  </a:lnTo>
                  <a:lnTo>
                    <a:pt x="1879" y="876"/>
                  </a:lnTo>
                  <a:lnTo>
                    <a:pt x="1346" y="1320"/>
                  </a:lnTo>
                  <a:lnTo>
                    <a:pt x="0" y="3187"/>
                  </a:lnTo>
                  <a:lnTo>
                    <a:pt x="685" y="6858"/>
                  </a:lnTo>
                  <a:lnTo>
                    <a:pt x="1092" y="8229"/>
                  </a:lnTo>
                  <a:lnTo>
                    <a:pt x="1308" y="9118"/>
                  </a:lnTo>
                  <a:lnTo>
                    <a:pt x="2260" y="11595"/>
                  </a:lnTo>
                  <a:lnTo>
                    <a:pt x="5041" y="12979"/>
                  </a:lnTo>
                  <a:lnTo>
                    <a:pt x="6223" y="12928"/>
                  </a:lnTo>
                  <a:lnTo>
                    <a:pt x="7962" y="12192"/>
                  </a:lnTo>
                  <a:lnTo>
                    <a:pt x="10998" y="11061"/>
                  </a:lnTo>
                  <a:lnTo>
                    <a:pt x="13589" y="8026"/>
                  </a:lnTo>
                  <a:close/>
                </a:path>
                <a:path w="16510" h="15875">
                  <a:moveTo>
                    <a:pt x="16040" y="9829"/>
                  </a:moveTo>
                  <a:lnTo>
                    <a:pt x="12788" y="13703"/>
                  </a:lnTo>
                  <a:lnTo>
                    <a:pt x="8877" y="15138"/>
                  </a:lnTo>
                  <a:lnTo>
                    <a:pt x="8255" y="15405"/>
                  </a:lnTo>
                  <a:lnTo>
                    <a:pt x="7658" y="15595"/>
                  </a:lnTo>
                  <a:lnTo>
                    <a:pt x="7073" y="15722"/>
                  </a:lnTo>
                  <a:lnTo>
                    <a:pt x="10972" y="15773"/>
                  </a:lnTo>
                  <a:lnTo>
                    <a:pt x="14427" y="11950"/>
                  </a:lnTo>
                  <a:lnTo>
                    <a:pt x="16040" y="9829"/>
                  </a:lnTo>
                  <a:close/>
                </a:path>
              </a:pathLst>
            </a:custGeom>
            <a:solidFill>
              <a:srgbClr val="12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24">
              <a:extLst>
                <a:ext uri="{FF2B5EF4-FFF2-40B4-BE49-F238E27FC236}">
                  <a16:creationId xmlns="" xmlns:a16="http://schemas.microsoft.com/office/drawing/2014/main" id="{D3552C64-1139-28E3-92E7-6189A72BAFB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646" y="666851"/>
              <a:ext cx="12280" cy="12776"/>
            </a:xfrm>
            <a:prstGeom prst="rect">
              <a:avLst/>
            </a:prstGeom>
          </p:spPr>
        </p:pic>
        <p:pic>
          <p:nvPicPr>
            <p:cNvPr id="63" name="object 25">
              <a:extLst>
                <a:ext uri="{FF2B5EF4-FFF2-40B4-BE49-F238E27FC236}">
                  <a16:creationId xmlns="" xmlns:a16="http://schemas.microsoft.com/office/drawing/2014/main" id="{0F89AB17-071C-6813-4291-8907B6A2378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7415" y="610693"/>
              <a:ext cx="300641" cy="589058"/>
            </a:xfrm>
            <a:prstGeom prst="rect">
              <a:avLst/>
            </a:prstGeom>
          </p:spPr>
        </p:pic>
        <p:pic>
          <p:nvPicPr>
            <p:cNvPr id="64" name="object 26">
              <a:extLst>
                <a:ext uri="{FF2B5EF4-FFF2-40B4-BE49-F238E27FC236}">
                  <a16:creationId xmlns="" xmlns:a16="http://schemas.microsoft.com/office/drawing/2014/main" id="{7B755C44-24A4-2F1A-DEFA-BFE11D40B7F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05722" y="1138300"/>
              <a:ext cx="6642" cy="2565"/>
            </a:xfrm>
            <a:prstGeom prst="rect">
              <a:avLst/>
            </a:prstGeom>
          </p:spPr>
        </p:pic>
        <p:pic>
          <p:nvPicPr>
            <p:cNvPr id="65" name="object 27">
              <a:extLst>
                <a:ext uri="{FF2B5EF4-FFF2-40B4-BE49-F238E27FC236}">
                  <a16:creationId xmlns="" xmlns:a16="http://schemas.microsoft.com/office/drawing/2014/main" id="{8327032A-DB51-7C9D-EFC4-9385B216F20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53760" y="1083891"/>
              <a:ext cx="76104" cy="82643"/>
            </a:xfrm>
            <a:prstGeom prst="rect">
              <a:avLst/>
            </a:prstGeom>
          </p:spPr>
        </p:pic>
        <p:pic>
          <p:nvPicPr>
            <p:cNvPr id="66" name="object 28">
              <a:extLst>
                <a:ext uri="{FF2B5EF4-FFF2-40B4-BE49-F238E27FC236}">
                  <a16:creationId xmlns="" xmlns:a16="http://schemas.microsoft.com/office/drawing/2014/main" id="{B5047B7F-4A50-D8D3-FDD4-09CC6A68DF6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1346" y="1137171"/>
              <a:ext cx="29248" cy="15773"/>
            </a:xfrm>
            <a:prstGeom prst="rect">
              <a:avLst/>
            </a:prstGeom>
          </p:spPr>
        </p:pic>
        <p:sp>
          <p:nvSpPr>
            <p:cNvPr id="67" name="object 29">
              <a:extLst>
                <a:ext uri="{FF2B5EF4-FFF2-40B4-BE49-F238E27FC236}">
                  <a16:creationId xmlns="" xmlns:a16="http://schemas.microsoft.com/office/drawing/2014/main" id="{5B908974-2305-AE19-CA41-B8561C41DC61}"/>
                </a:ext>
              </a:extLst>
            </p:cNvPr>
            <p:cNvSpPr/>
            <p:nvPr/>
          </p:nvSpPr>
          <p:spPr>
            <a:xfrm>
              <a:off x="2532797" y="546162"/>
              <a:ext cx="20955" cy="20320"/>
            </a:xfrm>
            <a:custGeom>
              <a:avLst/>
              <a:gdLst/>
              <a:ahLst/>
              <a:cxnLst/>
              <a:rect l="l" t="t" r="r" b="b"/>
              <a:pathLst>
                <a:path w="20955" h="20320">
                  <a:moveTo>
                    <a:pt x="16090" y="0"/>
                  </a:moveTo>
                  <a:lnTo>
                    <a:pt x="10363" y="0"/>
                  </a:lnTo>
                  <a:lnTo>
                    <a:pt x="4635" y="0"/>
                  </a:lnTo>
                  <a:lnTo>
                    <a:pt x="0" y="4533"/>
                  </a:lnTo>
                  <a:lnTo>
                    <a:pt x="0" y="15697"/>
                  </a:lnTo>
                  <a:lnTo>
                    <a:pt x="4635" y="20231"/>
                  </a:lnTo>
                  <a:lnTo>
                    <a:pt x="16090" y="20231"/>
                  </a:lnTo>
                  <a:lnTo>
                    <a:pt x="20726" y="15697"/>
                  </a:lnTo>
                  <a:lnTo>
                    <a:pt x="20726" y="4533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">
              <a:extLst>
                <a:ext uri="{FF2B5EF4-FFF2-40B4-BE49-F238E27FC236}">
                  <a16:creationId xmlns="" xmlns:a16="http://schemas.microsoft.com/office/drawing/2014/main" id="{3B4EA6B9-0C1D-5220-05CC-4393F95AFCE8}"/>
                </a:ext>
              </a:extLst>
            </p:cNvPr>
            <p:cNvSpPr/>
            <p:nvPr/>
          </p:nvSpPr>
          <p:spPr>
            <a:xfrm>
              <a:off x="2422779" y="551598"/>
              <a:ext cx="128905" cy="86995"/>
            </a:xfrm>
            <a:custGeom>
              <a:avLst/>
              <a:gdLst/>
              <a:ahLst/>
              <a:cxnLst/>
              <a:rect l="l" t="t" r="r" b="b"/>
              <a:pathLst>
                <a:path w="128905" h="86995">
                  <a:moveTo>
                    <a:pt x="9779" y="84848"/>
                  </a:moveTo>
                  <a:lnTo>
                    <a:pt x="6121" y="70827"/>
                  </a:lnTo>
                  <a:lnTo>
                    <a:pt x="4025" y="69240"/>
                  </a:lnTo>
                  <a:lnTo>
                    <a:pt x="1981" y="67500"/>
                  </a:lnTo>
                  <a:lnTo>
                    <a:pt x="0" y="65570"/>
                  </a:lnTo>
                  <a:lnTo>
                    <a:pt x="2451" y="82880"/>
                  </a:lnTo>
                  <a:lnTo>
                    <a:pt x="9779" y="84848"/>
                  </a:lnTo>
                  <a:close/>
                </a:path>
                <a:path w="128905" h="86995">
                  <a:moveTo>
                    <a:pt x="24650" y="86410"/>
                  </a:moveTo>
                  <a:lnTo>
                    <a:pt x="23406" y="84480"/>
                  </a:lnTo>
                  <a:lnTo>
                    <a:pt x="21894" y="82042"/>
                  </a:lnTo>
                  <a:lnTo>
                    <a:pt x="20256" y="79222"/>
                  </a:lnTo>
                  <a:lnTo>
                    <a:pt x="15798" y="77216"/>
                  </a:lnTo>
                  <a:lnTo>
                    <a:pt x="11290" y="74650"/>
                  </a:lnTo>
                  <a:lnTo>
                    <a:pt x="6959" y="71450"/>
                  </a:lnTo>
                  <a:lnTo>
                    <a:pt x="7823" y="73469"/>
                  </a:lnTo>
                  <a:lnTo>
                    <a:pt x="22682" y="86194"/>
                  </a:lnTo>
                  <a:lnTo>
                    <a:pt x="24650" y="86410"/>
                  </a:lnTo>
                  <a:close/>
                </a:path>
                <a:path w="128905" h="86995">
                  <a:moveTo>
                    <a:pt x="125171" y="2095"/>
                  </a:moveTo>
                  <a:lnTo>
                    <a:pt x="123024" y="0"/>
                  </a:lnTo>
                  <a:lnTo>
                    <a:pt x="120370" y="0"/>
                  </a:lnTo>
                  <a:lnTo>
                    <a:pt x="117716" y="0"/>
                  </a:lnTo>
                  <a:lnTo>
                    <a:pt x="115570" y="2095"/>
                  </a:lnTo>
                  <a:lnTo>
                    <a:pt x="115570" y="7277"/>
                  </a:lnTo>
                  <a:lnTo>
                    <a:pt x="117716" y="9372"/>
                  </a:lnTo>
                  <a:lnTo>
                    <a:pt x="123024" y="9372"/>
                  </a:lnTo>
                  <a:lnTo>
                    <a:pt x="125171" y="7277"/>
                  </a:lnTo>
                  <a:lnTo>
                    <a:pt x="125171" y="2095"/>
                  </a:lnTo>
                  <a:close/>
                </a:path>
                <a:path w="128905" h="86995">
                  <a:moveTo>
                    <a:pt x="128663" y="23241"/>
                  </a:moveTo>
                  <a:lnTo>
                    <a:pt x="126123" y="24320"/>
                  </a:lnTo>
                  <a:lnTo>
                    <a:pt x="123329" y="24917"/>
                  </a:lnTo>
                  <a:lnTo>
                    <a:pt x="117551" y="24917"/>
                  </a:lnTo>
                  <a:lnTo>
                    <a:pt x="114858" y="24371"/>
                  </a:lnTo>
                  <a:lnTo>
                    <a:pt x="112407" y="23368"/>
                  </a:lnTo>
                  <a:lnTo>
                    <a:pt x="112839" y="34937"/>
                  </a:lnTo>
                  <a:lnTo>
                    <a:pt x="113563" y="58127"/>
                  </a:lnTo>
                  <a:lnTo>
                    <a:pt x="115404" y="57962"/>
                  </a:lnTo>
                  <a:lnTo>
                    <a:pt x="115125" y="56908"/>
                  </a:lnTo>
                  <a:lnTo>
                    <a:pt x="115100" y="56781"/>
                  </a:lnTo>
                  <a:lnTo>
                    <a:pt x="114833" y="56908"/>
                  </a:lnTo>
                  <a:lnTo>
                    <a:pt x="115087" y="56743"/>
                  </a:lnTo>
                  <a:lnTo>
                    <a:pt x="120345" y="54406"/>
                  </a:lnTo>
                  <a:lnTo>
                    <a:pt x="125056" y="55943"/>
                  </a:lnTo>
                  <a:lnTo>
                    <a:pt x="126682" y="56629"/>
                  </a:lnTo>
                  <a:lnTo>
                    <a:pt x="126923" y="54406"/>
                  </a:lnTo>
                  <a:lnTo>
                    <a:pt x="127622" y="47929"/>
                  </a:lnTo>
                  <a:lnTo>
                    <a:pt x="128206" y="40068"/>
                  </a:lnTo>
                  <a:lnTo>
                    <a:pt x="128536" y="32131"/>
                  </a:lnTo>
                  <a:lnTo>
                    <a:pt x="128638" y="24917"/>
                  </a:lnTo>
                  <a:lnTo>
                    <a:pt x="128663" y="23241"/>
                  </a:lnTo>
                  <a:close/>
                </a:path>
              </a:pathLst>
            </a:custGeom>
            <a:solidFill>
              <a:srgbClr val="FAC6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1">
              <a:extLst>
                <a:ext uri="{FF2B5EF4-FFF2-40B4-BE49-F238E27FC236}">
                  <a16:creationId xmlns="" xmlns:a16="http://schemas.microsoft.com/office/drawing/2014/main" id="{29599B90-AD0E-CB89-6289-1B2DA3B2CC9A}"/>
                </a:ext>
              </a:extLst>
            </p:cNvPr>
            <p:cNvSpPr/>
            <p:nvPr/>
          </p:nvSpPr>
          <p:spPr>
            <a:xfrm>
              <a:off x="2539644" y="579589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5" h="19684">
                  <a:moveTo>
                    <a:pt x="7531" y="5448"/>
                  </a:moveTo>
                  <a:lnTo>
                    <a:pt x="6858" y="4419"/>
                  </a:lnTo>
                  <a:lnTo>
                    <a:pt x="7264" y="3098"/>
                  </a:lnTo>
                  <a:lnTo>
                    <a:pt x="6794" y="1689"/>
                  </a:lnTo>
                  <a:lnTo>
                    <a:pt x="4076" y="0"/>
                  </a:lnTo>
                  <a:lnTo>
                    <a:pt x="1955" y="495"/>
                  </a:lnTo>
                  <a:lnTo>
                    <a:pt x="25" y="3175"/>
                  </a:lnTo>
                  <a:lnTo>
                    <a:pt x="0" y="4597"/>
                  </a:lnTo>
                  <a:lnTo>
                    <a:pt x="673" y="5626"/>
                  </a:lnTo>
                  <a:lnTo>
                    <a:pt x="266" y="6946"/>
                  </a:lnTo>
                  <a:lnTo>
                    <a:pt x="736" y="8356"/>
                  </a:lnTo>
                  <a:lnTo>
                    <a:pt x="2082" y="9194"/>
                  </a:lnTo>
                  <a:lnTo>
                    <a:pt x="2400" y="9334"/>
                  </a:lnTo>
                  <a:lnTo>
                    <a:pt x="3289" y="8953"/>
                  </a:lnTo>
                  <a:lnTo>
                    <a:pt x="4305" y="8902"/>
                  </a:lnTo>
                  <a:lnTo>
                    <a:pt x="5194" y="9245"/>
                  </a:lnTo>
                  <a:lnTo>
                    <a:pt x="5765" y="8978"/>
                  </a:lnTo>
                  <a:lnTo>
                    <a:pt x="6286" y="8559"/>
                  </a:lnTo>
                  <a:lnTo>
                    <a:pt x="7505" y="6870"/>
                  </a:lnTo>
                  <a:lnTo>
                    <a:pt x="7531" y="5448"/>
                  </a:lnTo>
                  <a:close/>
                </a:path>
                <a:path w="8255" h="19684">
                  <a:moveTo>
                    <a:pt x="8255" y="15976"/>
                  </a:moveTo>
                  <a:lnTo>
                    <a:pt x="8140" y="14224"/>
                  </a:lnTo>
                  <a:lnTo>
                    <a:pt x="7086" y="13131"/>
                  </a:lnTo>
                  <a:lnTo>
                    <a:pt x="6972" y="13512"/>
                  </a:lnTo>
                  <a:lnTo>
                    <a:pt x="6794" y="13893"/>
                  </a:lnTo>
                  <a:lnTo>
                    <a:pt x="5384" y="15862"/>
                  </a:lnTo>
                  <a:lnTo>
                    <a:pt x="3149" y="16370"/>
                  </a:lnTo>
                  <a:lnTo>
                    <a:pt x="1320" y="15240"/>
                  </a:lnTo>
                  <a:lnTo>
                    <a:pt x="1117" y="15074"/>
                  </a:lnTo>
                  <a:lnTo>
                    <a:pt x="939" y="14884"/>
                  </a:lnTo>
                  <a:lnTo>
                    <a:pt x="533" y="16256"/>
                  </a:lnTo>
                  <a:lnTo>
                    <a:pt x="1028" y="17729"/>
                  </a:lnTo>
                  <a:lnTo>
                    <a:pt x="3873" y="19481"/>
                  </a:lnTo>
                  <a:lnTo>
                    <a:pt x="6096" y="18973"/>
                  </a:lnTo>
                  <a:lnTo>
                    <a:pt x="8255" y="15976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32">
              <a:extLst>
                <a:ext uri="{FF2B5EF4-FFF2-40B4-BE49-F238E27FC236}">
                  <a16:creationId xmlns="" xmlns:a16="http://schemas.microsoft.com/office/drawing/2014/main" id="{C0761E03-75D8-D6A6-8D00-584FE44B48D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28689" y="696067"/>
              <a:ext cx="477389" cy="471623"/>
            </a:xfrm>
            <a:prstGeom prst="rect">
              <a:avLst/>
            </a:prstGeom>
          </p:spPr>
        </p:pic>
        <p:sp>
          <p:nvSpPr>
            <p:cNvPr id="71" name="object 33">
              <a:extLst>
                <a:ext uri="{FF2B5EF4-FFF2-40B4-BE49-F238E27FC236}">
                  <a16:creationId xmlns="" xmlns:a16="http://schemas.microsoft.com/office/drawing/2014/main" id="{096F8F6A-F2C2-C0FF-D925-164007B8301E}"/>
                </a:ext>
              </a:extLst>
            </p:cNvPr>
            <p:cNvSpPr/>
            <p:nvPr/>
          </p:nvSpPr>
          <p:spPr>
            <a:xfrm>
              <a:off x="2539250" y="58811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4">
                  <a:moveTo>
                    <a:pt x="8089" y="4089"/>
                  </a:moveTo>
                  <a:lnTo>
                    <a:pt x="7747" y="1981"/>
                  </a:lnTo>
                  <a:lnTo>
                    <a:pt x="6146" y="990"/>
                  </a:lnTo>
                  <a:lnTo>
                    <a:pt x="4546" y="0"/>
                  </a:lnTo>
                  <a:lnTo>
                    <a:pt x="2311" y="508"/>
                  </a:lnTo>
                  <a:lnTo>
                    <a:pt x="0" y="3746"/>
                  </a:lnTo>
                  <a:lnTo>
                    <a:pt x="342" y="5867"/>
                  </a:lnTo>
                  <a:lnTo>
                    <a:pt x="3543" y="7835"/>
                  </a:lnTo>
                  <a:lnTo>
                    <a:pt x="5778" y="7327"/>
                  </a:lnTo>
                  <a:lnTo>
                    <a:pt x="8089" y="4089"/>
                  </a:lnTo>
                  <a:close/>
                </a:path>
                <a:path w="8889" h="19684">
                  <a:moveTo>
                    <a:pt x="8356" y="16090"/>
                  </a:moveTo>
                  <a:lnTo>
                    <a:pt x="7696" y="14960"/>
                  </a:lnTo>
                  <a:lnTo>
                    <a:pt x="8064" y="13550"/>
                  </a:lnTo>
                  <a:lnTo>
                    <a:pt x="7543" y="12065"/>
                  </a:lnTo>
                  <a:lnTo>
                    <a:pt x="4597" y="10236"/>
                  </a:lnTo>
                  <a:lnTo>
                    <a:pt x="2247" y="10769"/>
                  </a:lnTo>
                  <a:lnTo>
                    <a:pt x="152" y="13690"/>
                  </a:lnTo>
                  <a:lnTo>
                    <a:pt x="101" y="15189"/>
                  </a:lnTo>
                  <a:lnTo>
                    <a:pt x="762" y="16306"/>
                  </a:lnTo>
                  <a:lnTo>
                    <a:pt x="482" y="17399"/>
                  </a:lnTo>
                  <a:lnTo>
                    <a:pt x="723" y="18542"/>
                  </a:lnTo>
                  <a:lnTo>
                    <a:pt x="1435" y="19367"/>
                  </a:lnTo>
                  <a:lnTo>
                    <a:pt x="3594" y="18884"/>
                  </a:lnTo>
                  <a:lnTo>
                    <a:pt x="5537" y="18961"/>
                  </a:lnTo>
                  <a:lnTo>
                    <a:pt x="7086" y="19227"/>
                  </a:lnTo>
                  <a:lnTo>
                    <a:pt x="7366" y="18884"/>
                  </a:lnTo>
                  <a:lnTo>
                    <a:pt x="8305" y="17576"/>
                  </a:lnTo>
                  <a:lnTo>
                    <a:pt x="8356" y="16306"/>
                  </a:lnTo>
                  <a:lnTo>
                    <a:pt x="8356" y="16090"/>
                  </a:lnTo>
                  <a:close/>
                </a:path>
              </a:pathLst>
            </a:custGeom>
            <a:solidFill>
              <a:srgbClr val="A15B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34">
            <a:extLst>
              <a:ext uri="{FF2B5EF4-FFF2-40B4-BE49-F238E27FC236}">
                <a16:creationId xmlns="" xmlns:a16="http://schemas.microsoft.com/office/drawing/2014/main" id="{557AAE29-8554-943A-F4C2-0FE574F12907}"/>
              </a:ext>
            </a:extLst>
          </p:cNvPr>
          <p:cNvSpPr txBox="1"/>
          <p:nvPr/>
        </p:nvSpPr>
        <p:spPr>
          <a:xfrm>
            <a:off x="1744340" y="631993"/>
            <a:ext cx="2464312" cy="452047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060"/>
              </a:lnSpc>
              <a:spcBef>
                <a:spcPts val="225"/>
              </a:spcBef>
            </a:pP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</a:t>
            </a:r>
            <a:r>
              <a:rPr sz="1200" spc="13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200" spc="5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</a:t>
            </a:r>
            <a:r>
              <a:rPr sz="12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</a:t>
            </a:r>
            <a:r>
              <a:rPr sz="1200" spc="105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34">
            <a:extLst>
              <a:ext uri="{FF2B5EF4-FFF2-40B4-BE49-F238E27FC236}">
                <a16:creationId xmlns="" xmlns:a16="http://schemas.microsoft.com/office/drawing/2014/main" id="{F130C793-6816-D141-4EDD-CFC5766CBD31}"/>
              </a:ext>
            </a:extLst>
          </p:cNvPr>
          <p:cNvSpPr txBox="1"/>
          <p:nvPr/>
        </p:nvSpPr>
        <p:spPr>
          <a:xfrm>
            <a:off x="5046639" y="689700"/>
            <a:ext cx="2285697" cy="33663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>
            <a:defPPr>
              <a:defRPr lang="ru-RU"/>
            </a:defPPr>
            <a:lvl1pPr marL="12700" marR="5080">
              <a:lnSpc>
                <a:spcPts val="1060"/>
              </a:lnSpc>
              <a:spcBef>
                <a:spcPts val="225"/>
              </a:spcBef>
              <a:defRPr sz="120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Муниципальный район </a:t>
            </a:r>
          </a:p>
          <a:p>
            <a:r>
              <a:rPr lang="ru-RU" dirty="0" err="1"/>
              <a:t>Челно-Вершинский</a:t>
            </a:r>
            <a:endParaRPr lang="ru-RU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07" y="549612"/>
            <a:ext cx="661076" cy="61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object 35">
            <a:extLst>
              <a:ext uri="{FF2B5EF4-FFF2-40B4-BE49-F238E27FC236}">
                <a16:creationId xmlns="" xmlns:a16="http://schemas.microsoft.com/office/drawing/2014/main" id="{9BD17555-308E-CBDD-8812-C263B0DFF0AF}"/>
              </a:ext>
            </a:extLst>
          </p:cNvPr>
          <p:cNvSpPr txBox="1">
            <a:spLocks/>
          </p:cNvSpPr>
          <p:nvPr/>
        </p:nvSpPr>
        <p:spPr>
          <a:xfrm>
            <a:off x="979621" y="3255627"/>
            <a:ext cx="7675327" cy="1118896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>
            <a:defPPr>
              <a:defRPr lang="ru-RU"/>
            </a:defPPr>
            <a:lvl1pPr marL="12700" marR="5080" indent="0">
              <a:lnSpc>
                <a:spcPct val="100000"/>
              </a:lnSpc>
              <a:spcBef>
                <a:spcPts val="1045"/>
              </a:spcBef>
              <a:buFont typeface="Arial" panose="020B0604020202020204" pitchFamily="34" charset="0"/>
              <a:buNone/>
              <a:defRPr sz="3200" b="1">
                <a:solidFill>
                  <a:srgbClr val="185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/>
              <a:t>СОСТОЯНИЕ ИМУЩЕСТВА</a:t>
            </a:r>
            <a:br>
              <a:rPr lang="ru-RU" dirty="0"/>
            </a:br>
            <a:r>
              <a:rPr lang="ru-RU" dirty="0"/>
              <a:t>И ИНФРАСТРУКТУРЫ</a:t>
            </a:r>
          </a:p>
        </p:txBody>
      </p:sp>
      <p:grpSp>
        <p:nvGrpSpPr>
          <p:cNvPr id="36" name="object 2">
            <a:extLst>
              <a:ext uri="{FF2B5EF4-FFF2-40B4-BE49-F238E27FC236}">
                <a16:creationId xmlns="" xmlns:a16="http://schemas.microsoft.com/office/drawing/2014/main" id="{441D9FE7-5DCD-4543-9538-F2B1FC9E1172}"/>
              </a:ext>
            </a:extLst>
          </p:cNvPr>
          <p:cNvGrpSpPr/>
          <p:nvPr/>
        </p:nvGrpSpPr>
        <p:grpSpPr>
          <a:xfrm>
            <a:off x="7278099" y="496442"/>
            <a:ext cx="4914265" cy="5990590"/>
            <a:chOff x="7278099" y="496442"/>
            <a:chExt cx="4914265" cy="5990590"/>
          </a:xfrm>
        </p:grpSpPr>
        <p:pic>
          <p:nvPicPr>
            <p:cNvPr id="37" name="object 3">
              <a:extLst>
                <a:ext uri="{FF2B5EF4-FFF2-40B4-BE49-F238E27FC236}">
                  <a16:creationId xmlns="" xmlns:a16="http://schemas.microsoft.com/office/drawing/2014/main" id="{777D809D-1F3E-4A61-BCF3-630D8BC8E3D4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78099" y="558069"/>
              <a:ext cx="4913901" cy="5676900"/>
            </a:xfrm>
            <a:prstGeom prst="rect">
              <a:avLst/>
            </a:prstGeom>
          </p:spPr>
        </p:pic>
        <p:pic>
          <p:nvPicPr>
            <p:cNvPr id="39" name="object 4">
              <a:extLst>
                <a:ext uri="{FF2B5EF4-FFF2-40B4-BE49-F238E27FC236}">
                  <a16:creationId xmlns="" xmlns:a16="http://schemas.microsoft.com/office/drawing/2014/main" id="{67161778-9F5A-4ED8-9480-209BB127C92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22367" y="496442"/>
              <a:ext cx="3892733" cy="5990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263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4328</TotalTime>
  <Words>2427</Words>
  <Application>Microsoft Office PowerPoint</Application>
  <PresentationFormat>Широкоэкранный</PresentationFormat>
  <Paragraphs>613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Коновалов</dc:creator>
  <cp:lastModifiedBy>Тухваттулина</cp:lastModifiedBy>
  <cp:revision>191</cp:revision>
  <cp:lastPrinted>2024-02-14T11:39:02Z</cp:lastPrinted>
  <dcterms:created xsi:type="dcterms:W3CDTF">2023-12-14T04:33:44Z</dcterms:created>
  <dcterms:modified xsi:type="dcterms:W3CDTF">2024-03-29T07:07:30Z</dcterms:modified>
</cp:coreProperties>
</file>